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6"/>
  </p:notesMasterIdLst>
  <p:sldIdLst>
    <p:sldId id="257" r:id="rId2"/>
    <p:sldId id="285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70" r:id="rId14"/>
    <p:sldId id="271" r:id="rId15"/>
    <p:sldId id="31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80" r:id="rId24"/>
    <p:sldId id="281" r:id="rId25"/>
    <p:sldId id="279" r:id="rId26"/>
    <p:sldId id="286" r:id="rId27"/>
    <p:sldId id="282" r:id="rId28"/>
    <p:sldId id="283" r:id="rId29"/>
    <p:sldId id="284" r:id="rId30"/>
    <p:sldId id="320" r:id="rId31"/>
    <p:sldId id="287" r:id="rId32"/>
    <p:sldId id="307" r:id="rId33"/>
    <p:sldId id="312" r:id="rId34"/>
    <p:sldId id="309" r:id="rId35"/>
    <p:sldId id="308" r:id="rId36"/>
    <p:sldId id="294" r:id="rId37"/>
    <p:sldId id="306" r:id="rId38"/>
    <p:sldId id="305" r:id="rId39"/>
    <p:sldId id="304" r:id="rId40"/>
    <p:sldId id="303" r:id="rId41"/>
    <p:sldId id="302" r:id="rId42"/>
    <p:sldId id="301" r:id="rId43"/>
    <p:sldId id="293" r:id="rId44"/>
    <p:sldId id="291" r:id="rId45"/>
    <p:sldId id="292" r:id="rId46"/>
    <p:sldId id="321" r:id="rId47"/>
    <p:sldId id="259" r:id="rId48"/>
    <p:sldId id="310" r:id="rId49"/>
    <p:sldId id="313" r:id="rId50"/>
    <p:sldId id="315" r:id="rId51"/>
    <p:sldId id="316" r:id="rId52"/>
    <p:sldId id="318" r:id="rId53"/>
    <p:sldId id="317" r:id="rId54"/>
    <p:sldId id="319" r:id="rId5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6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40FF"/>
    <a:srgbClr val="CFD6EA"/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692"/>
    <p:restoredTop sz="94682"/>
  </p:normalViewPr>
  <p:slideViewPr>
    <p:cSldViewPr snapToGrid="0" snapToObjects="1" showGuides="1">
      <p:cViewPr varScale="1">
        <p:scale>
          <a:sx n="118" d="100"/>
          <a:sy n="118" d="100"/>
        </p:scale>
        <p:origin x="216" y="896"/>
      </p:cViewPr>
      <p:guideLst>
        <p:guide orient="horz" pos="2160"/>
        <p:guide pos="386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media/image10.png>
</file>

<file path=ppt/media/image11.png>
</file>

<file path=ppt/media/image12.png>
</file>

<file path=ppt/media/image2.png>
</file>

<file path=ppt/media/image3.png>
</file>

<file path=ppt/media/image6.png>
</file>

<file path=ppt/media/image6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1793F7-B88B-884C-9F6A-87C66566A3D6}" type="datetimeFigureOut">
              <a:rPr lang="en-US" smtClean="0"/>
              <a:t>8/27/18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FCBCF2-B3DC-FF42-B197-F2EDF40674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2842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7E15D-3382-4549-9BEE-5A61FD99CEA4}" type="datetimeFigureOut">
              <a:rPr lang="en-US" smtClean="0"/>
              <a:t>8/27/18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38B83-9E61-CE42-87AD-E2CA7AAF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8535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7E15D-3382-4549-9BEE-5A61FD99CEA4}" type="datetimeFigureOut">
              <a:rPr lang="en-US" smtClean="0"/>
              <a:t>8/27/18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38B83-9E61-CE42-87AD-E2CA7AAF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727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7E15D-3382-4549-9BEE-5A61FD99CEA4}" type="datetimeFigureOut">
              <a:rPr lang="en-US" smtClean="0"/>
              <a:t>8/27/18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38B83-9E61-CE42-87AD-E2CA7AAF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181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7E15D-3382-4549-9BEE-5A61FD99CEA4}" type="datetimeFigureOut">
              <a:rPr lang="en-US" smtClean="0"/>
              <a:t>8/27/18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38B83-9E61-CE42-87AD-E2CA7AAF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7171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7E15D-3382-4549-9BEE-5A61FD99CEA4}" type="datetimeFigureOut">
              <a:rPr lang="en-US" smtClean="0"/>
              <a:t>8/27/18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38B83-9E61-CE42-87AD-E2CA7AAF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810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7E15D-3382-4549-9BEE-5A61FD99CEA4}" type="datetimeFigureOut">
              <a:rPr lang="en-US" smtClean="0"/>
              <a:t>8/27/18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38B83-9E61-CE42-87AD-E2CA7AAF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802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7E15D-3382-4549-9BEE-5A61FD99CEA4}" type="datetimeFigureOut">
              <a:rPr lang="en-US" smtClean="0"/>
              <a:t>8/27/18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38B83-9E61-CE42-87AD-E2CA7AAF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639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7E15D-3382-4549-9BEE-5A61FD99CEA4}" type="datetimeFigureOut">
              <a:rPr lang="en-US" smtClean="0"/>
              <a:t>8/27/18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38B83-9E61-CE42-87AD-E2CA7AAF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57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7E15D-3382-4549-9BEE-5A61FD99CEA4}" type="datetimeFigureOut">
              <a:rPr lang="en-US" smtClean="0"/>
              <a:t>8/27/18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38B83-9E61-CE42-87AD-E2CA7AAF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0826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7E15D-3382-4549-9BEE-5A61FD99CEA4}" type="datetimeFigureOut">
              <a:rPr lang="en-US" smtClean="0"/>
              <a:t>8/27/18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38B83-9E61-CE42-87AD-E2CA7AAF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339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7E15D-3382-4549-9BEE-5A61FD99CEA4}" type="datetimeFigureOut">
              <a:rPr lang="en-US" smtClean="0"/>
              <a:t>8/27/18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38B83-9E61-CE42-87AD-E2CA7AAF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4383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47E15D-3382-4549-9BEE-5A61FD99CEA4}" type="datetimeFigureOut">
              <a:rPr lang="en-US" smtClean="0"/>
              <a:t>8/27/18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038B83-9E61-CE42-87AD-E2CA7AAF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8146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Lecture 6: POS Tags and HMMs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2880" y="6336255"/>
            <a:ext cx="69148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based on slides of Nathan Schneider / Sharon Goldwater / Philipp Koehn</a:t>
            </a:r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1524000" y="3951661"/>
            <a:ext cx="9144000" cy="1467503"/>
          </a:xfrm>
        </p:spPr>
        <p:txBody>
          <a:bodyPr>
            <a:normAutofit/>
          </a:bodyPr>
          <a:lstStyle/>
          <a:p>
            <a:r>
              <a:rPr lang="en-US" dirty="0"/>
              <a:t>USC </a:t>
            </a:r>
            <a:r>
              <a:rPr lang="en-US" dirty="0" err="1"/>
              <a:t>VSoE</a:t>
            </a:r>
            <a:r>
              <a:rPr lang="en-US" dirty="0"/>
              <a:t> CSCI 544: Applied Natural Language Processing</a:t>
            </a:r>
          </a:p>
          <a:p>
            <a:r>
              <a:rPr lang="en-US" dirty="0"/>
              <a:t>Jonathan May -- 梅約納</a:t>
            </a:r>
          </a:p>
          <a:p>
            <a:r>
              <a:rPr lang="en-US" dirty="0"/>
              <a:t>September 8, 2017</a:t>
            </a:r>
          </a:p>
        </p:txBody>
      </p:sp>
    </p:spTree>
    <p:extLst>
      <p:ext uri="{BB962C8B-B14F-4D97-AF65-F5344CB8AC3E}">
        <p14:creationId xmlns:p14="http://schemas.microsoft.com/office/powerpoint/2010/main" val="17331095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 Tags in other languages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Morphologically rich languages often have compound </a:t>
            </a:r>
            <a:r>
              <a:rPr lang="en-US" dirty="0" err="1"/>
              <a:t>morphosyntactic</a:t>
            </a:r>
            <a:r>
              <a:rPr lang="en-US" dirty="0"/>
              <a:t> tags</a:t>
            </a:r>
            <a:br>
              <a:rPr lang="en-US" dirty="0"/>
            </a:br>
            <a:r>
              <a:rPr lang="en-US" dirty="0"/>
              <a:t>            Noun+A3sg+P2sg+Nom</a:t>
            </a:r>
          </a:p>
          <a:p>
            <a:r>
              <a:rPr lang="en-US" dirty="0"/>
              <a:t>Hundreds or thousands of possible combinations</a:t>
            </a:r>
          </a:p>
          <a:p>
            <a:r>
              <a:rPr lang="en-US" dirty="0"/>
              <a:t>Predicting these requires more complex methods than what's in today's lecture</a:t>
            </a:r>
          </a:p>
          <a:p>
            <a:pPr lvl="1"/>
            <a:r>
              <a:rPr lang="en-US" dirty="0"/>
              <a:t>e.g. soft morphological segmentation (with FST?) + disambiguation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39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POS tagging hard?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8305800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Ambiguity</a:t>
            </a:r>
          </a:p>
          <a:p>
            <a:pPr lvl="1"/>
            <a:r>
              <a:rPr lang="en-US" dirty="0"/>
              <a:t>glass of </a:t>
            </a:r>
            <a:r>
              <a:rPr lang="en-US" b="1" dirty="0"/>
              <a:t>water/NOUN</a:t>
            </a:r>
            <a:r>
              <a:rPr lang="en-US" dirty="0"/>
              <a:t>    vs    </a:t>
            </a:r>
            <a:r>
              <a:rPr lang="en-US" b="1" dirty="0"/>
              <a:t>water/VERB</a:t>
            </a:r>
            <a:r>
              <a:rPr lang="en-US" dirty="0"/>
              <a:t> the plants</a:t>
            </a:r>
          </a:p>
          <a:p>
            <a:pPr lvl="1"/>
            <a:r>
              <a:rPr lang="en-US" b="1" dirty="0"/>
              <a:t>lie/VERB</a:t>
            </a:r>
            <a:r>
              <a:rPr lang="en-US" dirty="0"/>
              <a:t> down                vs    tell a </a:t>
            </a:r>
            <a:r>
              <a:rPr lang="en-US" b="1" dirty="0"/>
              <a:t>lie/NOUN</a:t>
            </a:r>
            <a:endParaRPr lang="en-US" dirty="0"/>
          </a:p>
          <a:p>
            <a:pPr lvl="1"/>
            <a:r>
              <a:rPr lang="en-US" b="1" dirty="0"/>
              <a:t>wind/VERB</a:t>
            </a:r>
            <a:r>
              <a:rPr lang="en-US" dirty="0"/>
              <a:t> down           vs     a mighty </a:t>
            </a:r>
            <a:r>
              <a:rPr lang="en-US" b="1" dirty="0"/>
              <a:t>wind/NOUN</a:t>
            </a:r>
          </a:p>
          <a:p>
            <a:pPr lvl="1"/>
            <a:endParaRPr lang="en-US" b="1" dirty="0"/>
          </a:p>
          <a:p>
            <a:pPr lvl="1"/>
            <a:endParaRPr lang="en-US" b="1" dirty="0"/>
          </a:p>
          <a:p>
            <a:endParaRPr lang="en-US" b="1" dirty="0"/>
          </a:p>
          <a:p>
            <a:endParaRPr lang="en-US" dirty="0"/>
          </a:p>
          <a:p>
            <a:r>
              <a:rPr lang="en-US" dirty="0"/>
              <a:t>Sparse data</a:t>
            </a:r>
          </a:p>
          <a:p>
            <a:pPr lvl="1"/>
            <a:r>
              <a:rPr lang="en-US" dirty="0"/>
              <a:t>Words we haven't seen before (at all, in this context)</a:t>
            </a:r>
          </a:p>
          <a:p>
            <a:pPr lvl="1"/>
            <a:r>
              <a:rPr lang="en-US" dirty="0"/>
              <a:t>Word-Tag pairs we haven't seen before (e.g. if we verb a noun)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825141" y="2844515"/>
            <a:ext cx="15041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(homographs)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1263391"/>
              </p:ext>
            </p:extLst>
          </p:nvPr>
        </p:nvGraphicFramePr>
        <p:xfrm>
          <a:off x="1365025" y="3348784"/>
          <a:ext cx="4444104" cy="14833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016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13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7894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5621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359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flies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like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arrow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NOUN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VERB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MODAL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NOUN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VERB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NOUN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ADJ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NOUN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VERB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4810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Relevant knowledge for POS tagging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Remember, we want a model that decides tags based on</a:t>
            </a:r>
          </a:p>
          <a:p>
            <a:pPr lvl="1"/>
            <a:r>
              <a:rPr lang="en-US" dirty="0"/>
              <a:t>The word itself</a:t>
            </a:r>
          </a:p>
          <a:p>
            <a:pPr lvl="2"/>
            <a:r>
              <a:rPr lang="en-US" dirty="0"/>
              <a:t>Some words may be only nouns e.g. </a:t>
            </a:r>
            <a:r>
              <a:rPr lang="en-US" b="1" dirty="0"/>
              <a:t>arrow</a:t>
            </a:r>
            <a:endParaRPr lang="en-US" dirty="0"/>
          </a:p>
          <a:p>
            <a:pPr lvl="2"/>
            <a:r>
              <a:rPr lang="en-US" dirty="0"/>
              <a:t>Some words are ambiguous e.g. </a:t>
            </a:r>
            <a:r>
              <a:rPr lang="en-US" b="1" dirty="0"/>
              <a:t>like</a:t>
            </a:r>
            <a:r>
              <a:rPr lang="en-US" dirty="0"/>
              <a:t>, </a:t>
            </a:r>
            <a:r>
              <a:rPr lang="en-US" b="1" dirty="0"/>
              <a:t>flies</a:t>
            </a:r>
            <a:endParaRPr lang="en-US" dirty="0"/>
          </a:p>
          <a:p>
            <a:pPr lvl="2"/>
            <a:r>
              <a:rPr lang="en-US" dirty="0"/>
              <a:t>Probabilities may help if one tag is more likely than another</a:t>
            </a:r>
          </a:p>
          <a:p>
            <a:pPr lvl="1"/>
            <a:r>
              <a:rPr lang="en-US" dirty="0"/>
              <a:t>Tags of surrounding words</a:t>
            </a:r>
          </a:p>
          <a:p>
            <a:pPr lvl="2"/>
            <a:r>
              <a:rPr lang="en-US" dirty="0"/>
              <a:t>Two determiners rarely follow each other</a:t>
            </a:r>
          </a:p>
          <a:p>
            <a:pPr lvl="2"/>
            <a:r>
              <a:rPr lang="en-US" dirty="0"/>
              <a:t>Two base form verbs rarely follow each other</a:t>
            </a:r>
          </a:p>
          <a:p>
            <a:pPr lvl="2"/>
            <a:r>
              <a:rPr lang="en-US" dirty="0"/>
              <a:t>Determiner is almost always followed by adjective or noun</a:t>
            </a:r>
          </a:p>
          <a:p>
            <a:r>
              <a:rPr lang="en-US" dirty="0"/>
              <a:t>What might be a problem with putting this information in the models from last lecture?</a:t>
            </a:r>
          </a:p>
        </p:txBody>
      </p:sp>
    </p:spTree>
    <p:extLst>
      <p:ext uri="{BB962C8B-B14F-4D97-AF65-F5344CB8AC3E}">
        <p14:creationId xmlns:p14="http://schemas.microsoft.com/office/powerpoint/2010/main" val="1192214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Probabilistic Model for Tagging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have a word sequence and we want a tag sequence for those words:</a:t>
            </a:r>
          </a:p>
          <a:p>
            <a:pPr lvl="1"/>
            <a:r>
              <a:rPr lang="en-US" dirty="0"/>
              <a:t>P(T|W) ...guess how we're going to represent this again</a:t>
            </a:r>
          </a:p>
          <a:p>
            <a:r>
              <a:rPr lang="en-US" dirty="0"/>
              <a:t>P(T|W) = P(W, T)/P(W); P(W, T) = P(T|W)P(W)</a:t>
            </a:r>
          </a:p>
          <a:p>
            <a:r>
              <a:rPr lang="en-US" dirty="0"/>
              <a:t>P(W, T) = P(W|T)P(T)</a:t>
            </a:r>
          </a:p>
          <a:p>
            <a:r>
              <a:rPr lang="en-US" dirty="0"/>
              <a:t>P(T|W) = P(W|T)P(T)/P(W)</a:t>
            </a:r>
          </a:p>
          <a:p>
            <a:r>
              <a:rPr lang="en-US" dirty="0" err="1"/>
              <a:t>argmax</a:t>
            </a:r>
            <a:r>
              <a:rPr lang="en-US" baseline="-25000" dirty="0" err="1"/>
              <a:t>T</a:t>
            </a:r>
            <a:r>
              <a:rPr lang="en-US" dirty="0"/>
              <a:t> P(T|W) = </a:t>
            </a:r>
            <a:r>
              <a:rPr lang="en-US" dirty="0" err="1"/>
              <a:t>argmax</a:t>
            </a:r>
            <a:r>
              <a:rPr lang="en-US" baseline="-25000" dirty="0" err="1"/>
              <a:t>T</a:t>
            </a:r>
            <a:r>
              <a:rPr lang="en-US" dirty="0" err="1"/>
              <a:t>P</a:t>
            </a:r>
            <a:r>
              <a:rPr lang="en-US" dirty="0"/>
              <a:t>(W|T)P(T)/P(W)</a:t>
            </a:r>
          </a:p>
          <a:p>
            <a:r>
              <a:rPr lang="en-US" dirty="0" err="1"/>
              <a:t>argmax</a:t>
            </a:r>
            <a:r>
              <a:rPr lang="en-US" baseline="-25000" dirty="0" err="1"/>
              <a:t>T</a:t>
            </a:r>
            <a:r>
              <a:rPr lang="en-US" dirty="0"/>
              <a:t> P(T|W) = </a:t>
            </a:r>
            <a:r>
              <a:rPr lang="en-US" dirty="0" err="1"/>
              <a:t>argmax</a:t>
            </a:r>
            <a:r>
              <a:rPr lang="en-US" baseline="-25000" dirty="0" err="1"/>
              <a:t>T</a:t>
            </a:r>
            <a:r>
              <a:rPr lang="en-US" dirty="0" err="1"/>
              <a:t>P</a:t>
            </a:r>
            <a:r>
              <a:rPr lang="en-US" dirty="0"/>
              <a:t>(W|T)P(T)</a:t>
            </a:r>
          </a:p>
          <a:p>
            <a:r>
              <a:rPr lang="en-US" dirty="0"/>
              <a:t>Note, btw, that P(W|T)P(T) = P(W, T)</a:t>
            </a:r>
          </a:p>
        </p:txBody>
      </p:sp>
    </p:spTree>
    <p:extLst>
      <p:ext uri="{BB962C8B-B14F-4D97-AF65-F5344CB8AC3E}">
        <p14:creationId xmlns:p14="http://schemas.microsoft.com/office/powerpoint/2010/main" val="1776696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Simplifying Assumptions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US" dirty="0"/>
                  <a:t>We want P(W|T) and P(T) where W and T are sequences of length N</a:t>
                </a:r>
              </a:p>
              <a:p>
                <a:r>
                  <a:rPr lang="en-US" dirty="0"/>
                  <a:t>Assumption 1: Each tag is conditioned only on the previous tag (a </a:t>
                </a:r>
                <a:r>
                  <a:rPr lang="en-US" b="1" dirty="0"/>
                  <a:t>bigram </a:t>
                </a:r>
                <a:r>
                  <a:rPr lang="en-US" dirty="0"/>
                  <a:t>model; this is why it's called "Markov")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charset="0"/>
                          </a:rPr>
                          <m:t>𝑇</m:t>
                        </m:r>
                      </m:e>
                    </m:d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nary>
                      <m:naryPr>
                        <m:chr m:val="∏"/>
                        <m:ctrlPr>
                          <a:rPr lang="is-I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charset="0"/>
                          </a:rPr>
                          <m:t>𝑁</m:t>
                        </m:r>
                      </m:sup>
                      <m:e>
                        <m:r>
                          <a:rPr lang="en-US" b="0" i="1" smtClean="0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endChr m:val="|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)</m:t>
                        </m:r>
                      </m:e>
                    </m:nary>
                  </m:oMath>
                </a14:m>
                <a:r>
                  <a:rPr lang="en-US" dirty="0"/>
                  <a:t> </a:t>
                </a:r>
              </a:p>
              <a:p>
                <a:r>
                  <a:rPr lang="en-US" dirty="0"/>
                  <a:t>Assumption 2: Each word is conditioned only on its tag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charset="0"/>
                          </a:rPr>
                          <m:t>𝑊</m:t>
                        </m:r>
                      </m:e>
                      <m:e>
                        <m:r>
                          <a:rPr lang="en-US" b="0" i="1" smtClean="0">
                            <a:latin typeface="Cambria Math" charset="0"/>
                          </a:rPr>
                          <m:t>𝑇</m:t>
                        </m:r>
                      </m:e>
                    </m:d>
                    <m:r>
                      <a:rPr lang="en-US" b="0" i="1" smtClean="0">
                        <a:latin typeface="Cambria Math" charset="0"/>
                      </a:rPr>
                      <m:t>= </m:t>
                    </m:r>
                    <m:nary>
                      <m:naryPr>
                        <m:chr m:val="∏"/>
                        <m:ctrlPr>
                          <a:rPr lang="is-I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charset="0"/>
                          </a:rPr>
                          <m:t>𝑁</m:t>
                        </m:r>
                      </m:sup>
                      <m:e>
                        <m:r>
                          <a:rPr lang="en-US" b="0" i="1" smtClean="0">
                            <a:latin typeface="Cambria Math" charset="0"/>
                          </a:rPr>
                          <m:t>𝑃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)</m:t>
                        </m:r>
                      </m:e>
                    </m:nary>
                  </m:oMath>
                </a14:m>
                <a:endParaRPr lang="en-US" dirty="0"/>
              </a:p>
              <a:p>
                <a:r>
                  <a:rPr lang="en-US" dirty="0"/>
                  <a:t>Put it all together: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charset="0"/>
                          </a:rPr>
                          <m:t>𝑊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𝑇</m:t>
                        </m:r>
                      </m:e>
                    </m:d>
                    <m:r>
                      <a:rPr lang="en-US" i="1">
                        <a:latin typeface="Cambria Math" charset="0"/>
                      </a:rPr>
                      <m:t>= </m:t>
                    </m:r>
                    <m:nary>
                      <m:naryPr>
                        <m:chr m:val="∏"/>
                        <m:ctrlPr>
                          <a:rPr lang="is-I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latin typeface="Cambria Math" charset="0"/>
                          </a:rPr>
                          <m:t>𝑖</m:t>
                        </m:r>
                        <m:r>
                          <a:rPr lang="en-US" i="1">
                            <a:latin typeface="Cambria Math" charset="0"/>
                          </a:rPr>
                          <m:t>=1</m:t>
                        </m:r>
                      </m:sub>
                      <m:sup>
                        <m:r>
                          <a:rPr lang="en-US" i="1">
                            <a:latin typeface="Cambria Math" charset="0"/>
                          </a:rPr>
                          <m:t>𝑁</m:t>
                        </m:r>
                      </m:sup>
                      <m:e>
                        <m:r>
                          <a:rPr lang="en-US" b="0" i="1" smtClean="0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𝑖</m:t>
                                </m:r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−1</m:t>
                                </m:r>
                              </m:sub>
                            </m:sSub>
                          </m:e>
                        </m:d>
                        <m:r>
                          <a:rPr lang="en-US" i="1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×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𝑃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US" b="0" i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&lt;/</m:t>
                        </m:r>
                        <m:r>
                          <m:rPr>
                            <m:nor/>
                          </m:rPr>
                          <a:rPr lang="en-US" b="0" i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s</m:t>
                        </m:r>
                        <m:r>
                          <m:rPr>
                            <m:nor/>
                          </m:rPr>
                          <a:rPr lang="en-US" b="0" i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&gt;</m:t>
                        </m:r>
                      </m:e>
                    </m:nary>
                    <m:r>
                      <a:rPr lang="en-US" b="0" i="1" smtClean="0">
                        <a:latin typeface="Cambria Math" charset="0"/>
                      </a:rPr>
                      <m:t>|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𝑛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)</m:t>
                    </m:r>
                  </m:oMath>
                </a14:m>
                <a:r>
                  <a:rPr lang="en-US" dirty="0"/>
                  <a:t> where t</a:t>
                </a:r>
                <a:r>
                  <a:rPr lang="en-US" baseline="-25000" dirty="0"/>
                  <a:t>0</a:t>
                </a:r>
                <a:r>
                  <a:rPr lang="en-US" dirty="0"/>
                  <a:t>=&lt;s&gt;</a:t>
                </a:r>
              </a:p>
              <a:p>
                <a:r>
                  <a:rPr lang="en-US" dirty="0"/>
                  <a:t>Notice the similarity to Naive Bayes, except the tag sequence is unknown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30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85985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Quiz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"walk" becomes "walked" in the past tense. What kind of morphology is this an example of?</a:t>
            </a:r>
          </a:p>
          <a:p>
            <a:pPr lvl="1"/>
            <a:r>
              <a:rPr lang="en-US" dirty="0"/>
              <a:t>inflectional</a:t>
            </a:r>
          </a:p>
          <a:p>
            <a:pPr lvl="1"/>
            <a:r>
              <a:rPr lang="en-US" dirty="0"/>
              <a:t>derivational</a:t>
            </a:r>
          </a:p>
          <a:p>
            <a:pPr lvl="1"/>
            <a:r>
              <a:rPr lang="en-US" dirty="0"/>
              <a:t>reduplicative</a:t>
            </a:r>
          </a:p>
        </p:txBody>
      </p:sp>
    </p:spTree>
    <p:extLst>
      <p:ext uri="{BB962C8B-B14F-4D97-AF65-F5344CB8AC3E}">
        <p14:creationId xmlns:p14="http://schemas.microsoft.com/office/powerpoint/2010/main" val="9670284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Connection to Probabilistic FSA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One way to view this model: sentences are generated by walking through </a:t>
                </a:r>
                <a:r>
                  <a:rPr lang="en-US" b="1" dirty="0"/>
                  <a:t>states</a:t>
                </a:r>
                <a:r>
                  <a:rPr lang="en-US" dirty="0"/>
                  <a:t> in a graph. Each state represents a tag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Probability of moving between states x and y (</a:t>
                </a:r>
                <a:r>
                  <a:rPr lang="en-US" b="1" dirty="0"/>
                  <a:t>transition probability</a:t>
                </a:r>
                <a:r>
                  <a:rPr lang="en-US" dirty="0"/>
                  <a:t>) is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</a:rPr>
                      <m:t>𝑃</m:t>
                    </m:r>
                    <m:d>
                      <m:dPr>
                        <m:endChr m:val="|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=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𝑦</m:t>
                        </m:r>
                      </m:e>
                    </m:d>
                    <m:r>
                      <a:rPr lang="en-US" b="0" i="1" smtClean="0">
                        <a:latin typeface="Cambria Math" charset="0"/>
                      </a:rPr>
                      <m:t>𝑡</m:t>
                    </m:r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r>
                      <a:rPr lang="en-US" b="0" i="1" smtClean="0">
                        <a:latin typeface="Cambria Math" charset="0"/>
                      </a:rPr>
                      <m:t>𝑥</m:t>
                    </m:r>
                    <m:r>
                      <a:rPr lang="en-US" i="1">
                        <a:latin typeface="Cambria Math" charset="0"/>
                      </a:rPr>
                      <m:t>)</m:t>
                    </m:r>
                  </m:oMath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2241" b="-30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8793" y="2422786"/>
            <a:ext cx="4013200" cy="295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146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Transition Probabilities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4961479"/>
            <a:ext cx="10515600" cy="1896521"/>
          </a:xfrm>
        </p:spPr>
        <p:txBody>
          <a:bodyPr/>
          <a:lstStyle/>
          <a:p>
            <a:r>
              <a:rPr lang="en-US" dirty="0"/>
              <a:t>Probabilities estimated from WSJ corpus showing, e.g.:</a:t>
            </a:r>
          </a:p>
          <a:p>
            <a:pPr lvl="1"/>
            <a:r>
              <a:rPr lang="en-US" dirty="0">
                <a:solidFill>
                  <a:schemeClr val="accent2"/>
                </a:solidFill>
              </a:rPr>
              <a:t>Proper Nouns (NNP) often begin sentences: P(NNP|&lt;s&gt;) = 0.28</a:t>
            </a:r>
          </a:p>
          <a:p>
            <a:pPr lvl="1"/>
            <a:r>
              <a:rPr lang="en-US" dirty="0">
                <a:solidFill>
                  <a:srgbClr val="FF40FF"/>
                </a:solidFill>
              </a:rPr>
              <a:t>Modal Verbs (MD) nearly always followed by bare verbs (VB)</a:t>
            </a:r>
          </a:p>
          <a:p>
            <a:pPr lvl="1"/>
            <a:r>
              <a:rPr lang="en-US" dirty="0">
                <a:solidFill>
                  <a:srgbClr val="00B0F0"/>
                </a:solidFill>
              </a:rPr>
              <a:t>Adjectives (JJ) are often followed by nouns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987550" y="4437728"/>
            <a:ext cx="49572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Table excerpted from J&amp;M draft 3</a:t>
            </a:r>
            <a:r>
              <a:rPr lang="en-US" baseline="30000" dirty="0"/>
              <a:t>rd</a:t>
            </a:r>
            <a:r>
              <a:rPr lang="en-US" dirty="0"/>
              <a:t> edition, Fig. 8.5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7550" y="1237328"/>
            <a:ext cx="821690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19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Transition Probabilities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4961479"/>
            <a:ext cx="10515600" cy="1896521"/>
          </a:xfrm>
        </p:spPr>
        <p:txBody>
          <a:bodyPr/>
          <a:lstStyle/>
          <a:p>
            <a:r>
              <a:rPr lang="en-US" dirty="0"/>
              <a:t>Table is incomplete in 2 ways. How?</a:t>
            </a:r>
          </a:p>
          <a:p>
            <a:pPr lvl="1"/>
            <a:r>
              <a:rPr lang="en-US" dirty="0"/>
              <a:t>All categories should be represented</a:t>
            </a:r>
          </a:p>
          <a:p>
            <a:pPr lvl="1"/>
            <a:r>
              <a:rPr lang="en-US" dirty="0"/>
              <a:t>Sum of rows should = 1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987550" y="4437728"/>
            <a:ext cx="49572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Table excerpted from J&amp;M draft 3</a:t>
            </a:r>
            <a:r>
              <a:rPr lang="en-US" baseline="30000" dirty="0"/>
              <a:t>rd</a:t>
            </a:r>
            <a:r>
              <a:rPr lang="en-US" dirty="0"/>
              <a:t> edition, Fig. 8.5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7550" y="1237328"/>
            <a:ext cx="821690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228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Connection to Probabilistic FST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4187900"/>
              </a:xfrm>
            </p:spPr>
            <p:txBody>
              <a:bodyPr/>
              <a:lstStyle/>
              <a:p>
                <a:r>
                  <a:rPr lang="en-US" dirty="0"/>
                  <a:t>Tag FSA outputs a tag; tag-to-word FST generates a word based on the tag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weight on </a:t>
                </a:r>
                <a:r>
                  <a:rPr lang="en-US" dirty="0" err="1"/>
                  <a:t>x:y</a:t>
                </a:r>
                <a:r>
                  <a:rPr lang="en-US" dirty="0"/>
                  <a:t> =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</a:rPr>
                      <m:t>𝑃</m:t>
                    </m:r>
                    <m:r>
                      <a:rPr lang="en-US" i="1">
                        <a:latin typeface="Cambria Math" charset="0"/>
                      </a:rPr>
                      <m:t>(</m:t>
                    </m:r>
                    <m:r>
                      <a:rPr lang="en-US" b="0" i="1" smtClean="0">
                        <a:latin typeface="Cambria Math" charset="0"/>
                      </a:rPr>
                      <m:t>𝑤</m:t>
                    </m:r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r>
                      <a:rPr lang="en-US" b="0" i="1" smtClean="0">
                        <a:latin typeface="Cambria Math" charset="0"/>
                      </a:rPr>
                      <m:t>𝑦</m:t>
                    </m:r>
                    <m:r>
                      <a:rPr lang="en-US" i="1">
                        <a:latin typeface="Cambria Math" charset="0"/>
                      </a:rPr>
                      <m:t>|</m:t>
                    </m:r>
                    <m:r>
                      <a:rPr lang="en-US" b="0" i="1" smtClean="0">
                        <a:latin typeface="Cambria Math" charset="0"/>
                      </a:rPr>
                      <m:t>𝑡</m:t>
                    </m:r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r>
                      <a:rPr lang="en-US" b="0" i="1" smtClean="0">
                        <a:latin typeface="Cambria Math" charset="0"/>
                      </a:rPr>
                      <m:t>𝑥</m:t>
                    </m:r>
                    <m:r>
                      <a:rPr lang="en-US" i="1">
                        <a:latin typeface="Cambria Math" charset="0"/>
                      </a:rPr>
                      <m:t>)</m:t>
                    </m:r>
                  </m:oMath>
                </a14:m>
                <a:r>
                  <a:rPr lang="en-US" dirty="0"/>
                  <a:t>, i.e. the </a:t>
                </a:r>
                <a:r>
                  <a:rPr lang="en-US" b="1" dirty="0"/>
                  <a:t>emission probability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4187900"/>
              </a:xfrm>
              <a:blipFill rotWithShape="0">
                <a:blip r:embed="rId2"/>
                <a:stretch>
                  <a:fillRect l="-1043" t="-2329" r="-17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8900" y="2295487"/>
            <a:ext cx="1854200" cy="265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827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Reminders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HW1 is due today, by 11:59pm (modulo late days)</a:t>
            </a:r>
          </a:p>
          <a:p>
            <a:r>
              <a:rPr lang="en-US" dirty="0"/>
              <a:t>HW3 will come out this coming Wednesday (9/13)</a:t>
            </a:r>
          </a:p>
          <a:p>
            <a:r>
              <a:rPr lang="en-US" dirty="0"/>
              <a:t>HW2 is due next Friday (9/15)</a:t>
            </a:r>
          </a:p>
          <a:p>
            <a:r>
              <a:rPr lang="en-US" dirty="0"/>
              <a:t>Jon will be out of town next week (no office hours): guest lecturer </a:t>
            </a:r>
            <a:r>
              <a:rPr lang="en-US" dirty="0" err="1"/>
              <a:t>Marjan</a:t>
            </a:r>
            <a:r>
              <a:rPr lang="en-US" dirty="0"/>
              <a:t> </a:t>
            </a:r>
            <a:r>
              <a:rPr lang="en-US" dirty="0" err="1"/>
              <a:t>Ghazvininejad</a:t>
            </a:r>
            <a:r>
              <a:rPr lang="en-US" dirty="0"/>
              <a:t> will discuss syntactic parsing (</a:t>
            </a:r>
            <a:r>
              <a:rPr lang="en-US" dirty="0" err="1"/>
              <a:t>lec</a:t>
            </a:r>
            <a:r>
              <a:rPr lang="en-US" dirty="0"/>
              <a:t>. </a:t>
            </a:r>
            <a:r>
              <a:rPr lang="en-US"/>
              <a:t>7 &amp; 8)</a:t>
            </a:r>
            <a:endParaRPr lang="en-US" dirty="0"/>
          </a:p>
          <a:p>
            <a:r>
              <a:rPr lang="en-US" dirty="0"/>
              <a:t>No class 9/22 (2 weeks from today)</a:t>
            </a:r>
          </a:p>
          <a:p>
            <a:r>
              <a:rPr lang="en-US" dirty="0"/>
              <a:t>Start thinking about the midterm (10/6; 4 weeks from today)</a:t>
            </a:r>
          </a:p>
          <a:p>
            <a:pPr lvl="1"/>
            <a:r>
              <a:rPr lang="en-US" dirty="0"/>
              <a:t>Don't let the reading slip: make sure you have the latest schedule</a:t>
            </a:r>
          </a:p>
          <a:p>
            <a:pPr lvl="1"/>
            <a:r>
              <a:rPr lang="en-US" dirty="0"/>
              <a:t>https://</a:t>
            </a:r>
            <a:r>
              <a:rPr lang="en-US" dirty="0" err="1"/>
              <a:t>www.isi.edu</a:t>
            </a:r>
            <a:r>
              <a:rPr lang="en-US" dirty="0"/>
              <a:t>/~</a:t>
            </a:r>
            <a:r>
              <a:rPr lang="en-US" dirty="0" err="1"/>
              <a:t>jonmay</a:t>
            </a:r>
            <a:r>
              <a:rPr lang="en-US" dirty="0"/>
              <a:t>/cs544_fa17_web/ (or go to </a:t>
            </a:r>
            <a:r>
              <a:rPr lang="en-US" dirty="0" err="1"/>
              <a:t>jonmay.net</a:t>
            </a:r>
            <a:r>
              <a:rPr lang="en-US" dirty="0"/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1516105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896" y="182245"/>
            <a:ext cx="10515600" cy="1325563"/>
          </a:xfrm>
        </p:spPr>
        <p:txBody>
          <a:bodyPr/>
          <a:lstStyle/>
          <a:p>
            <a:r>
              <a:rPr lang="en-US" dirty="0"/>
              <a:t>Example </a:t>
            </a:r>
            <a:r>
              <a:rPr lang="en-US"/>
              <a:t>Emission Probabilities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4246095"/>
            <a:ext cx="10515600" cy="2498950"/>
          </a:xfrm>
        </p:spPr>
        <p:txBody>
          <a:bodyPr/>
          <a:lstStyle/>
          <a:p>
            <a:r>
              <a:rPr lang="en-US" dirty="0"/>
              <a:t>MLE probabilities from tagged WSJ corpus showing, e.g.</a:t>
            </a:r>
          </a:p>
          <a:p>
            <a:pPr lvl="1"/>
            <a:r>
              <a:rPr lang="en-US" dirty="0">
                <a:solidFill>
                  <a:schemeClr val="accent2"/>
                </a:solidFill>
              </a:rPr>
              <a:t>0.0032% of proper nouns are </a:t>
            </a:r>
            <a:r>
              <a:rPr lang="en-US" i="1" dirty="0">
                <a:solidFill>
                  <a:schemeClr val="accent2"/>
                </a:solidFill>
              </a:rPr>
              <a:t>Janet</a:t>
            </a:r>
            <a:r>
              <a:rPr lang="en-US" dirty="0">
                <a:solidFill>
                  <a:schemeClr val="accent2"/>
                </a:solidFill>
              </a:rPr>
              <a:t>: P(</a:t>
            </a:r>
            <a:r>
              <a:rPr lang="en-US" dirty="0" err="1">
                <a:solidFill>
                  <a:schemeClr val="accent2"/>
                </a:solidFill>
              </a:rPr>
              <a:t>Janet|NNP</a:t>
            </a:r>
            <a:r>
              <a:rPr lang="en-US" dirty="0">
                <a:solidFill>
                  <a:schemeClr val="accent2"/>
                </a:solidFill>
              </a:rPr>
              <a:t>) = 0.000032</a:t>
            </a:r>
          </a:p>
          <a:p>
            <a:pPr lvl="1"/>
            <a:r>
              <a:rPr lang="en-US" dirty="0">
                <a:solidFill>
                  <a:srgbClr val="FF40FF"/>
                </a:solidFill>
              </a:rPr>
              <a:t>About half of determiners are </a:t>
            </a:r>
            <a:r>
              <a:rPr lang="en-US" i="1" dirty="0">
                <a:solidFill>
                  <a:srgbClr val="FF40FF"/>
                </a:solidFill>
              </a:rPr>
              <a:t>the</a:t>
            </a:r>
            <a:endParaRPr lang="en-US" b="1" i="1" dirty="0">
              <a:solidFill>
                <a:srgbClr val="FF40FF"/>
              </a:solidFill>
            </a:endParaRPr>
          </a:p>
          <a:p>
            <a:pPr lvl="1"/>
            <a:r>
              <a:rPr lang="en-US" i="1" dirty="0">
                <a:solidFill>
                  <a:srgbClr val="00B0F0"/>
                </a:solidFill>
              </a:rPr>
              <a:t>the</a:t>
            </a:r>
            <a:r>
              <a:rPr lang="en-US" dirty="0">
                <a:solidFill>
                  <a:srgbClr val="00B0F0"/>
                </a:solidFill>
              </a:rPr>
              <a:t> can also be a proper noun (Annotation error?)</a:t>
            </a:r>
          </a:p>
          <a:p>
            <a:r>
              <a:rPr lang="en-US" dirty="0"/>
              <a:t>Again, in full table, rows would sum to 1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3046" y="967516"/>
            <a:ext cx="8115300" cy="2857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63046" y="3825016"/>
            <a:ext cx="49572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Table excerpted from J&amp;M draft 3</a:t>
            </a:r>
            <a:r>
              <a:rPr lang="en-US" baseline="30000" dirty="0"/>
              <a:t>rd</a:t>
            </a:r>
            <a:r>
              <a:rPr lang="en-US" dirty="0"/>
              <a:t> edition, Fig. 8.6</a:t>
            </a:r>
          </a:p>
        </p:txBody>
      </p:sp>
    </p:spTree>
    <p:extLst>
      <p:ext uri="{BB962C8B-B14F-4D97-AF65-F5344CB8AC3E}">
        <p14:creationId xmlns:p14="http://schemas.microsoft.com/office/powerpoint/2010/main" val="1209504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89822"/>
            <a:ext cx="10515600" cy="1325563"/>
          </a:xfrm>
        </p:spPr>
        <p:txBody>
          <a:bodyPr/>
          <a:lstStyle/>
          <a:p>
            <a:r>
              <a:rPr lang="en-US" dirty="0"/>
              <a:t>What can we do with this model?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373804"/>
                <a:ext cx="10515600" cy="4351338"/>
              </a:xfrm>
            </p:spPr>
            <p:txBody>
              <a:bodyPr/>
              <a:lstStyle/>
              <a:p>
                <a:r>
                  <a:rPr lang="en-US" dirty="0"/>
                  <a:t>This is a model of the joint probability P(T, W)</a:t>
                </a:r>
              </a:p>
              <a:p>
                <a:r>
                  <a:rPr lang="en-US" dirty="0"/>
                  <a:t>So, if we have a word sequence and a tag sequence, we can get a probability for it</a:t>
                </a:r>
                <a:br>
                  <a:rPr lang="en-US" dirty="0"/>
                </a:b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charset="0"/>
                          </a:rPr>
                          <m:t>𝑊</m:t>
                        </m:r>
                        <m:r>
                          <a:rPr lang="en-US" i="1">
                            <a:latin typeface="Cambria Math" charset="0"/>
                          </a:rPr>
                          <m:t>,</m:t>
                        </m:r>
                        <m:r>
                          <a:rPr lang="en-US" i="1">
                            <a:latin typeface="Cambria Math" charset="0"/>
                          </a:rPr>
                          <m:t>𝑇</m:t>
                        </m:r>
                      </m:e>
                    </m:d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nary>
                      <m:naryPr>
                        <m:chr m:val="∏"/>
                        <m:ctrlPr>
                          <a:rPr lang="is-I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latin typeface="Cambria Math" charset="0"/>
                          </a:rPr>
                          <m:t>𝑖</m:t>
                        </m:r>
                        <m:r>
                          <a:rPr lang="en-US" i="1">
                            <a:latin typeface="Cambria Math" charset="0"/>
                          </a:rPr>
                          <m:t>=1</m:t>
                        </m:r>
                      </m:sub>
                      <m:sup>
                        <m:r>
                          <a:rPr lang="en-US" i="1">
                            <a:latin typeface="Cambria Math" charset="0"/>
                          </a:rPr>
                          <m:t>𝑁</m:t>
                        </m:r>
                      </m:sup>
                      <m:e>
                        <m:r>
                          <a:rPr lang="en-US" i="1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  <m:r>
                                  <a:rPr lang="en-US" i="1">
                                    <a:latin typeface="Cambria Math" charset="0"/>
                                  </a:rPr>
                                  <m:t>−1</m:t>
                                </m:r>
                              </m:sub>
                            </m:sSub>
                          </m:e>
                        </m:d>
                        <m:r>
                          <a:rPr lang="en-US" i="1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×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𝑃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US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&lt;/</m:t>
                        </m:r>
                        <m:r>
                          <m:rPr>
                            <m:nor/>
                          </m:rPr>
                          <a:rPr lang="en-US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s</m:t>
                        </m:r>
                        <m:r>
                          <m:rPr>
                            <m:nor/>
                          </m:rPr>
                          <a:rPr lang="en-US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&gt;</m:t>
                        </m:r>
                      </m:e>
                    </m:nary>
                    <m:r>
                      <a:rPr lang="en-US" i="1">
                        <a:latin typeface="Cambria Math" charset="0"/>
                      </a:rPr>
                      <m:t>| 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𝑡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𝑛</m:t>
                        </m:r>
                      </m:sub>
                    </m:sSub>
                    <m:r>
                      <a:rPr lang="en-US" i="1">
                        <a:latin typeface="Cambria Math" charset="0"/>
                      </a:rPr>
                      <m:t>)</m:t>
                    </m:r>
                  </m:oMath>
                </a14:m>
                <a:endParaRPr lang="en-US" dirty="0"/>
              </a:p>
              <a:p>
                <a:r>
                  <a:rPr lang="en-US" dirty="0"/>
                  <a:t>E.g. P(This/DET is/VB a/DET simple/JJ sentence/NN)?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373804"/>
                <a:ext cx="10515600" cy="4351338"/>
              </a:xfrm>
              <a:blipFill rotWithShape="0"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0553258"/>
              </p:ext>
            </p:extLst>
          </p:nvPr>
        </p:nvGraphicFramePr>
        <p:xfrm>
          <a:off x="1679388" y="4678082"/>
          <a:ext cx="8833224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58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447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940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7258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6622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4273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37697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simple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sentence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JJ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P(DET|&lt;s&gt;)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P(VB|DET)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P(DET|VB)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P(JJ|DET)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P(NN|JJ)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P(&lt;/s&gt;|NN)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p(</a:t>
                      </a:r>
                      <a:r>
                        <a:rPr lang="en-US" dirty="0" err="1"/>
                        <a:t>This|DET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P(</a:t>
                      </a:r>
                      <a:r>
                        <a:rPr lang="en-US" dirty="0" err="1"/>
                        <a:t>is|VB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P(</a:t>
                      </a:r>
                      <a:r>
                        <a:rPr lang="en-US" dirty="0" err="1"/>
                        <a:t>a|DET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P(</a:t>
                      </a:r>
                      <a:r>
                        <a:rPr lang="en-US" dirty="0" err="1"/>
                        <a:t>simple|JJ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P(</a:t>
                      </a:r>
                      <a:r>
                        <a:rPr lang="en-US" dirty="0" err="1"/>
                        <a:t>sentence|NN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6255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tag an unlabeled sequence?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Let's say we're just given "This is a simple sentence"</a:t>
            </a:r>
          </a:p>
          <a:p>
            <a:r>
              <a:rPr lang="en-US" dirty="0"/>
              <a:t>Recall, in this formulation, we derived P(T, W) in order to solve </a:t>
            </a:r>
            <a:r>
              <a:rPr lang="en-US" dirty="0" err="1"/>
              <a:t>argmax</a:t>
            </a:r>
            <a:r>
              <a:rPr lang="en-US" baseline="-25000" dirty="0" err="1"/>
              <a:t>T</a:t>
            </a:r>
            <a:r>
              <a:rPr lang="en-US" baseline="-25000" dirty="0"/>
              <a:t> </a:t>
            </a:r>
            <a:r>
              <a:rPr lang="en-US" dirty="0"/>
              <a:t>P(T)P(W|T)</a:t>
            </a:r>
          </a:p>
          <a:p>
            <a:r>
              <a:rPr lang="en-US" dirty="0"/>
              <a:t>So try "DT DT DT DT DT", "DT DT DT DT NN", ....</a:t>
            </a:r>
          </a:p>
          <a:p>
            <a:pPr lvl="1"/>
            <a:r>
              <a:rPr lang="en-US" dirty="0"/>
              <a:t>There are 45 tags. How many sequences will we try?</a:t>
            </a:r>
          </a:p>
          <a:p>
            <a:pPr lvl="1"/>
            <a:r>
              <a:rPr lang="en-US" dirty="0"/>
              <a:t>45</a:t>
            </a:r>
            <a:r>
              <a:rPr lang="en-US" baseline="30000" dirty="0"/>
              <a:t>5</a:t>
            </a:r>
            <a:r>
              <a:rPr lang="en-US" dirty="0"/>
              <a:t>=184,528,125</a:t>
            </a:r>
          </a:p>
        </p:txBody>
      </p:sp>
    </p:spTree>
    <p:extLst>
      <p:ext uri="{BB962C8B-B14F-4D97-AF65-F5344CB8AC3E}">
        <p14:creationId xmlns:p14="http://schemas.microsoft.com/office/powerpoint/2010/main" val="979009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Greedy Algorithm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730624" y="3073512"/>
                <a:ext cx="10515600" cy="4351338"/>
              </a:xfrm>
            </p:spPr>
            <p:txBody>
              <a:bodyPr/>
              <a:lstStyle/>
              <a:p>
                <a:r>
                  <a:rPr lang="en-US" dirty="0"/>
                  <a:t>Simplest: just choose the most likely tag for each word, i.e.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>
                            <a:latin typeface="Cambria Math" charset="0"/>
                          </a:rPr>
                          <m:t>argmax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𝑖</m:t>
                        </m:r>
                      </m:sub>
                    </m:sSub>
                    <m:r>
                      <a:rPr lang="en-US" i="1">
                        <a:latin typeface="Cambria Math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Since we don't consider tag context we get the wrong answer</a:t>
                </a:r>
              </a:p>
              <a:p>
                <a:r>
                  <a:rPr lang="en-US" dirty="0"/>
                  <a:t>Simple: At time </a:t>
                </a:r>
                <a:r>
                  <a:rPr lang="en-US" dirty="0" err="1"/>
                  <a:t>i</a:t>
                </a:r>
                <a:r>
                  <a:rPr lang="en-US" dirty="0"/>
                  <a:t>, choose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b="0" i="0" smtClean="0">
                            <a:latin typeface="Cambria Math" charset="0"/>
                          </a:rPr>
                          <m:t>argmax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</m:sub>
                    </m:sSub>
                    <m:r>
                      <a:rPr lang="en-US" i="1">
                        <a:latin typeface="Cambria Math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−1</m:t>
                            </m:r>
                          </m:sub>
                        </m:sSub>
                      </m:e>
                    </m:d>
                    <m:r>
                      <a:rPr lang="en-US" i="1">
                        <a:latin typeface="Cambria Math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Since t</a:t>
                </a:r>
                <a:r>
                  <a:rPr lang="en-US" baseline="-25000" dirty="0"/>
                  <a:t>i-1</a:t>
                </a:r>
                <a:r>
                  <a:rPr lang="en-US" dirty="0"/>
                  <a:t> and </a:t>
                </a:r>
                <a:r>
                  <a:rPr lang="en-US" dirty="0" err="1"/>
                  <a:t>w</a:t>
                </a:r>
                <a:r>
                  <a:rPr lang="en-US" baseline="-25000" dirty="0" err="1"/>
                  <a:t>i</a:t>
                </a:r>
                <a:r>
                  <a:rPr lang="en-US" dirty="0"/>
                  <a:t> are determined, O(|T| x N) runtime </a:t>
                </a:r>
                <a:r>
                  <a:rPr lang="mr-IN" dirty="0"/>
                  <a:t>–</a:t>
                </a:r>
                <a:r>
                  <a:rPr lang="en-US" dirty="0"/>
                  <a:t> same as above</a:t>
                </a:r>
              </a:p>
              <a:p>
                <a:pPr lvl="1"/>
                <a:r>
                  <a:rPr lang="en-US" dirty="0"/>
                  <a:t>This uses tag context and gets a better result because P(VBD|NN) and P(&lt;/s&gt;|VBD) are high	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30624" y="3073512"/>
                <a:ext cx="10515600" cy="4351338"/>
              </a:xfrm>
              <a:blipFill rotWithShape="0"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6615640"/>
              </p:ext>
            </p:extLst>
          </p:nvPr>
        </p:nvGraphicFramePr>
        <p:xfrm>
          <a:off x="4691529" y="1450789"/>
          <a:ext cx="5724264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58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447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940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7258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7697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VBD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086984" y="2192469"/>
            <a:ext cx="24867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tags ordered by</a:t>
            </a:r>
          </a:p>
          <a:p>
            <a:r>
              <a:rPr lang="en-US" dirty="0"/>
              <a:t>frequency for each word</a:t>
            </a:r>
          </a:p>
        </p:txBody>
      </p:sp>
    </p:spTree>
    <p:extLst>
      <p:ext uri="{BB962C8B-B14F-4D97-AF65-F5344CB8AC3E}">
        <p14:creationId xmlns:p14="http://schemas.microsoft.com/office/powerpoint/2010/main" val="1771586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Greedy Algorithm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730624" y="3073512"/>
                <a:ext cx="10515600" cy="4351338"/>
              </a:xfrm>
            </p:spPr>
            <p:txBody>
              <a:bodyPr/>
              <a:lstStyle/>
              <a:p>
                <a:r>
                  <a:rPr lang="en-US" dirty="0"/>
                  <a:t>Greedy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>
                            <a:latin typeface="Cambria Math" charset="0"/>
                          </a:rPr>
                          <m:t>argmax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𝑖</m:t>
                        </m:r>
                      </m:sub>
                    </m:sSub>
                    <m:r>
                      <a:rPr lang="en-US" i="1">
                        <a:latin typeface="Cambria Math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−1</m:t>
                            </m:r>
                          </m:sub>
                        </m:sSub>
                      </m:e>
                    </m:d>
                    <m:r>
                      <a:rPr lang="en-US" i="1">
                        <a:latin typeface="Cambria Math" charset="0"/>
                      </a:rPr>
                      <m:t>𝑃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e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i="1">
                        <a:latin typeface="Cambria Math" charset="0"/>
                      </a:rPr>
                      <m:t> </m:t>
                    </m:r>
                  </m:oMath>
                </a14:m>
                <a:r>
                  <a:rPr lang="en-US" dirty="0"/>
                  <a:t>) is still suboptimal</a:t>
                </a:r>
              </a:p>
              <a:p>
                <a:pPr lvl="1"/>
                <a:r>
                  <a:rPr lang="en-US" dirty="0"/>
                  <a:t>You commit to a tag before considering </a:t>
                </a:r>
                <a:r>
                  <a:rPr lang="en-US" u="sng" dirty="0"/>
                  <a:t>subsequent</a:t>
                </a:r>
                <a:r>
                  <a:rPr lang="en-US" dirty="0"/>
                  <a:t> tags</a:t>
                </a:r>
              </a:p>
              <a:p>
                <a:pPr lvl="1"/>
                <a:r>
                  <a:rPr lang="en-US" dirty="0"/>
                  <a:t>It could be the case that ALL possible next tags have low transition probabilities</a:t>
                </a:r>
              </a:p>
              <a:p>
                <a:pPr lvl="1"/>
                <a:r>
                  <a:rPr lang="en-US" dirty="0"/>
                  <a:t>E.g. a tag that is unlikely to be at the end of the sentence could be selected at the wrong time when going left to right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30624" y="3073512"/>
                <a:ext cx="10515600" cy="4351338"/>
              </a:xfrm>
              <a:blipFill rotWithShape="0">
                <a:blip r:embed="rId2"/>
                <a:stretch>
                  <a:fillRect l="-1043" t="-2241" r="-5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6615640"/>
              </p:ext>
            </p:extLst>
          </p:nvPr>
        </p:nvGraphicFramePr>
        <p:xfrm>
          <a:off x="4691529" y="1450789"/>
          <a:ext cx="5724264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58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447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940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7258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7697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VBD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086984" y="2192469"/>
            <a:ext cx="24867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tags ordered by</a:t>
            </a:r>
          </a:p>
          <a:p>
            <a:r>
              <a:rPr lang="en-US" dirty="0"/>
              <a:t>frequency for each word</a:t>
            </a:r>
          </a:p>
        </p:txBody>
      </p:sp>
    </p:spTree>
    <p:extLst>
      <p:ext uri="{BB962C8B-B14F-4D97-AF65-F5344CB8AC3E}">
        <p14:creationId xmlns:p14="http://schemas.microsoft.com/office/powerpoint/2010/main" val="2146360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Viterbi Algorithm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A </a:t>
                </a:r>
                <a:r>
                  <a:rPr lang="en-US" b="1" dirty="0"/>
                  <a:t>dynamic programming</a:t>
                </a:r>
                <a:r>
                  <a:rPr lang="en-US" dirty="0"/>
                  <a:t> algorithm</a:t>
                </a:r>
              </a:p>
              <a:p>
                <a:pPr lvl="1"/>
                <a:r>
                  <a:rPr lang="en-US" dirty="0"/>
                  <a:t>Break down a problem into smaller parts</a:t>
                </a:r>
              </a:p>
              <a:p>
                <a:pPr lvl="1"/>
                <a:r>
                  <a:rPr lang="en-US" dirty="0"/>
                  <a:t>Compute small parts once and re-use later on</a:t>
                </a:r>
              </a:p>
              <a:p>
                <a:r>
                  <a:rPr lang="en-US" dirty="0"/>
                  <a:t>Yes, that Viterbi</a:t>
                </a:r>
              </a:p>
              <a:p>
                <a:pPr lvl="1"/>
                <a:r>
                  <a:rPr lang="en-US" dirty="0"/>
                  <a:t>All USC CS courses are required to present the Viterbi Algorithm</a:t>
                </a:r>
              </a:p>
              <a:p>
                <a:pPr lvl="1"/>
                <a:r>
                  <a:rPr lang="en-US" dirty="0"/>
                  <a:t>Kidding! But it comes up a lot because it's very useful</a:t>
                </a:r>
              </a:p>
              <a:p>
                <a:r>
                  <a:rPr lang="en-US" dirty="0"/>
                  <a:t>Optimal global solution</a:t>
                </a:r>
              </a:p>
              <a:p>
                <a:pPr lvl="1"/>
                <a:r>
                  <a:rPr lang="en-US" dirty="0"/>
                  <a:t>Will be slower than greedy algorithm, but is </a:t>
                </a:r>
                <a:r>
                  <a:rPr lang="en-US" u="sng" dirty="0"/>
                  <a:t>guaranteed</a:t>
                </a:r>
                <a:r>
                  <a:rPr lang="en-US" dirty="0"/>
                  <a:t> to return the proper argmax </a:t>
                </a:r>
                <a14:m>
                  <m:oMath xmlns:m="http://schemas.openxmlformats.org/officeDocument/2006/math">
                    <m:nary>
                      <m:naryPr>
                        <m:chr m:val="∏"/>
                        <m:ctrlPr>
                          <a:rPr lang="is-I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latin typeface="Cambria Math" charset="0"/>
                          </a:rPr>
                          <m:t>𝑖</m:t>
                        </m:r>
                        <m:r>
                          <a:rPr lang="en-US" i="1">
                            <a:latin typeface="Cambria Math" charset="0"/>
                          </a:rPr>
                          <m:t>=1</m:t>
                        </m:r>
                      </m:sub>
                      <m:sup>
                        <m:r>
                          <a:rPr lang="en-US" i="1">
                            <a:latin typeface="Cambria Math" charset="0"/>
                          </a:rPr>
                          <m:t>𝑁</m:t>
                        </m:r>
                      </m:sup>
                      <m:e>
                        <m:r>
                          <a:rPr lang="en-US" i="1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  <m:r>
                                  <a:rPr lang="en-US" i="1">
                                    <a:latin typeface="Cambria Math" charset="0"/>
                                  </a:rPr>
                                  <m:t>−1</m:t>
                                </m:r>
                              </m:sub>
                            </m:sSub>
                          </m:e>
                        </m:d>
                        <m:r>
                          <a:rPr lang="en-US" i="1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×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𝑃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US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&lt;/</m:t>
                        </m:r>
                        <m:r>
                          <m:rPr>
                            <m:nor/>
                          </m:rPr>
                          <a:rPr lang="en-US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s</m:t>
                        </m:r>
                        <m:r>
                          <m:rPr>
                            <m:nor/>
                          </m:rPr>
                          <a:rPr lang="en-US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&gt;</m:t>
                        </m:r>
                      </m:e>
                    </m:nary>
                    <m:r>
                      <a:rPr lang="en-US" i="1">
                        <a:latin typeface="Cambria Math" charset="0"/>
                      </a:rPr>
                      <m:t>| 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𝑡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𝑛</m:t>
                        </m:r>
                      </m:sub>
                    </m:sSub>
                    <m:r>
                      <a:rPr lang="en-US" i="1">
                        <a:latin typeface="Cambria Math" charset="0"/>
                      </a:rPr>
                      <m:t>)</m:t>
                    </m:r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25790" t="13240" r="20527" b="14210"/>
          <a:stretch/>
        </p:blipFill>
        <p:spPr>
          <a:xfrm>
            <a:off x="9216571" y="359336"/>
            <a:ext cx="2627087" cy="2662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312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Viterbi as a Decoder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problem of finding the best tag sequence for a given word sequence is sometimes called </a:t>
            </a:r>
            <a:r>
              <a:rPr lang="en-US" u="sng" dirty="0"/>
              <a:t>decoding</a:t>
            </a:r>
            <a:endParaRPr lang="en-US" dirty="0"/>
          </a:p>
          <a:p>
            <a:r>
              <a:rPr lang="en-US" dirty="0"/>
              <a:t>This is because, like spelling correction, etc., HMM can also be viewed as a noisy channel model:</a:t>
            </a:r>
          </a:p>
          <a:p>
            <a:pPr lvl="1"/>
            <a:r>
              <a:rPr lang="en-US" dirty="0"/>
              <a:t>Someone wants to send us a sequence of tags P(T)</a:t>
            </a:r>
          </a:p>
          <a:p>
            <a:pPr lvl="1"/>
            <a:r>
              <a:rPr lang="en-US" dirty="0"/>
              <a:t>During transmission, "noise" converts each tag to a word P(W|T)</a:t>
            </a:r>
          </a:p>
          <a:p>
            <a:pPr lvl="1"/>
            <a:r>
              <a:rPr lang="en-US" dirty="0"/>
              <a:t>We try to decode the observed words back to the original tags</a:t>
            </a:r>
          </a:p>
          <a:p>
            <a:r>
              <a:rPr lang="en-US" dirty="0"/>
              <a:t>Decoding is a general term in NLP for inferring hidden variables in a test instance (e.g. finding correct spelling of a misspelled word, determining topic or sentiment of an input, determining the underlying syntactic tree)</a:t>
            </a:r>
          </a:p>
        </p:txBody>
      </p:sp>
    </p:spTree>
    <p:extLst>
      <p:ext uri="{BB962C8B-B14F-4D97-AF65-F5344CB8AC3E}">
        <p14:creationId xmlns:p14="http://schemas.microsoft.com/office/powerpoint/2010/main" val="1689906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Viterbi Intuition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0624" y="3073512"/>
            <a:ext cx="10515600" cy="4351338"/>
          </a:xfrm>
        </p:spPr>
        <p:txBody>
          <a:bodyPr/>
          <a:lstStyle/>
          <a:p>
            <a:r>
              <a:rPr lang="en-US" dirty="0"/>
              <a:t>Suppose we have already calculated</a:t>
            </a:r>
          </a:p>
          <a:p>
            <a:pPr marL="914400" lvl="1" indent="-457200">
              <a:buFont typeface="+mj-lt"/>
              <a:buAutoNum type="alphaLcParenR"/>
            </a:pPr>
            <a:r>
              <a:rPr lang="en-US" dirty="0"/>
              <a:t>the best tag sequence for &lt;s&gt; ...  bit that ends in NN</a:t>
            </a:r>
          </a:p>
          <a:p>
            <a:pPr marL="914400" lvl="1" indent="-457200">
              <a:buFont typeface="+mj-lt"/>
              <a:buAutoNum type="alphaLcParenR"/>
            </a:pPr>
            <a:r>
              <a:rPr lang="en-US" dirty="0"/>
              <a:t>the best tag sequence for &lt;s&gt; ... bit that ends in VBD</a:t>
            </a:r>
          </a:p>
          <a:p>
            <a:r>
              <a:rPr lang="en-US" dirty="0"/>
              <a:t>Then, the best sequence would be either</a:t>
            </a:r>
          </a:p>
          <a:p>
            <a:pPr lvl="1"/>
            <a:r>
              <a:rPr lang="en-US" dirty="0"/>
              <a:t>sequence a) extended to include &lt;/s&gt; or</a:t>
            </a:r>
          </a:p>
          <a:p>
            <a:pPr lvl="1"/>
            <a:r>
              <a:rPr lang="en-US" dirty="0"/>
              <a:t>sequence b) extended to include &lt;/s&gt;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4691529" y="1450789"/>
          <a:ext cx="5724264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58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447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940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7258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7697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VBD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086984" y="2192469"/>
            <a:ext cx="24867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tags ordered by</a:t>
            </a:r>
          </a:p>
          <a:p>
            <a:r>
              <a:rPr lang="en-US" dirty="0"/>
              <a:t>frequency for each word</a:t>
            </a:r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8611069" y="2048782"/>
            <a:ext cx="460359" cy="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8657771" y="2285773"/>
            <a:ext cx="428171" cy="12110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8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Viterbi Intuition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0624" y="3073512"/>
            <a:ext cx="10515600" cy="4351338"/>
          </a:xfrm>
        </p:spPr>
        <p:txBody>
          <a:bodyPr/>
          <a:lstStyle/>
          <a:p>
            <a:r>
              <a:rPr lang="en-US" dirty="0"/>
              <a:t>But to get </a:t>
            </a:r>
          </a:p>
          <a:p>
            <a:pPr marL="914400" lvl="1" indent="-457200">
              <a:buFont typeface="+mj-lt"/>
              <a:buAutoNum type="alphaLcParenR"/>
            </a:pPr>
            <a:r>
              <a:rPr lang="en-US" dirty="0"/>
              <a:t>the best tag sequence for &lt;s&gt; ...  bit that ends in NN</a:t>
            </a:r>
          </a:p>
          <a:p>
            <a:r>
              <a:rPr lang="en-US" dirty="0"/>
              <a:t>Then we have to extend one of:</a:t>
            </a:r>
          </a:p>
          <a:p>
            <a:pPr lvl="1"/>
            <a:r>
              <a:rPr lang="en-US" dirty="0"/>
              <a:t>The best tag sequence for &lt;s&gt; ... dog that ends in NN</a:t>
            </a:r>
          </a:p>
          <a:p>
            <a:pPr lvl="1"/>
            <a:r>
              <a:rPr lang="en-US" dirty="0"/>
              <a:t>The best tag sequence for &lt;s&gt; ... dog that ends in VB</a:t>
            </a:r>
          </a:p>
          <a:p>
            <a:r>
              <a:rPr lang="en-US" dirty="0"/>
              <a:t>And so on...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4691529" y="1450789"/>
          <a:ext cx="5724264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58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447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940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7258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7697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VBD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086984" y="2192469"/>
            <a:ext cx="24867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tags ordered by</a:t>
            </a:r>
          </a:p>
          <a:p>
            <a:r>
              <a:rPr lang="en-US" dirty="0"/>
              <a:t>frequency for each word</a:t>
            </a:r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7521473" y="1989463"/>
            <a:ext cx="460359" cy="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7553661" y="2089820"/>
            <a:ext cx="428171" cy="12110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0018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Viterbi High-Level Picture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Want to find </a:t>
            </a:r>
            <a:r>
              <a:rPr lang="en-US" dirty="0" err="1"/>
              <a:t>argmax</a:t>
            </a:r>
            <a:r>
              <a:rPr lang="en-US" baseline="-25000" dirty="0" err="1"/>
              <a:t>T</a:t>
            </a:r>
            <a:r>
              <a:rPr lang="en-US" dirty="0" err="1"/>
              <a:t>P</a:t>
            </a:r>
            <a:r>
              <a:rPr lang="en-US" dirty="0"/>
              <a:t>(T|W) = </a:t>
            </a:r>
            <a:r>
              <a:rPr lang="en-US" dirty="0" err="1"/>
              <a:t>argmax</a:t>
            </a:r>
            <a:r>
              <a:rPr lang="en-US" baseline="-25000" dirty="0" err="1"/>
              <a:t>T</a:t>
            </a:r>
            <a:r>
              <a:rPr lang="en-US" dirty="0" err="1"/>
              <a:t>P</a:t>
            </a:r>
            <a:r>
              <a:rPr lang="en-US" dirty="0"/>
              <a:t>(T,W) = </a:t>
            </a:r>
            <a:r>
              <a:rPr lang="en-US" dirty="0" err="1"/>
              <a:t>argmax</a:t>
            </a:r>
            <a:r>
              <a:rPr lang="en-US" baseline="-25000" dirty="0" err="1"/>
              <a:t>T</a:t>
            </a:r>
            <a:r>
              <a:rPr lang="en-US" dirty="0" err="1"/>
              <a:t>P</a:t>
            </a:r>
            <a:r>
              <a:rPr lang="en-US" dirty="0"/>
              <a:t>(T)P(W|T)</a:t>
            </a:r>
          </a:p>
          <a:p>
            <a:r>
              <a:rPr lang="en-US" dirty="0"/>
              <a:t>Intuition: the best path of length </a:t>
            </a:r>
            <a:r>
              <a:rPr lang="en-US" dirty="0" err="1"/>
              <a:t>i</a:t>
            </a:r>
            <a:r>
              <a:rPr lang="en-US" dirty="0"/>
              <a:t> ending in state t must include the best path of length i-1 to the previous state. So,</a:t>
            </a:r>
          </a:p>
          <a:p>
            <a:pPr lvl="1"/>
            <a:r>
              <a:rPr lang="en-US" dirty="0"/>
              <a:t>find the best path of length i-1 to each state</a:t>
            </a:r>
          </a:p>
          <a:p>
            <a:pPr lvl="1"/>
            <a:r>
              <a:rPr lang="en-US" dirty="0"/>
              <a:t>consider extending each of these by 1 step, to state t</a:t>
            </a:r>
          </a:p>
          <a:p>
            <a:pPr lvl="1"/>
            <a:r>
              <a:rPr lang="en-US" dirty="0"/>
              <a:t>take the best of these options as the best path to state t</a:t>
            </a:r>
          </a:p>
        </p:txBody>
      </p:sp>
    </p:spTree>
    <p:extLst>
      <p:ext uri="{BB962C8B-B14F-4D97-AF65-F5344CB8AC3E}">
        <p14:creationId xmlns:p14="http://schemas.microsoft.com/office/powerpoint/2010/main" val="255167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Part of Speech (POS) Tagging?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a string</a:t>
            </a:r>
            <a:br>
              <a:rPr lang="en-US" dirty="0"/>
            </a:br>
            <a:r>
              <a:rPr lang="en-US" dirty="0"/>
              <a:t>           </a:t>
            </a:r>
            <a:r>
              <a:rPr lang="en-US" dirty="0">
                <a:solidFill>
                  <a:srgbClr val="FF0000"/>
                </a:solidFill>
              </a:rPr>
              <a:t>This is a simple sentence</a:t>
            </a:r>
          </a:p>
          <a:p>
            <a:r>
              <a:rPr lang="en-US" dirty="0"/>
              <a:t>Identify parts of speech (syntactic categories)</a:t>
            </a:r>
            <a:br>
              <a:rPr lang="en-US" dirty="0"/>
            </a:br>
            <a:r>
              <a:rPr lang="en-US" dirty="0"/>
              <a:t>           </a:t>
            </a:r>
            <a:r>
              <a:rPr lang="en-US" dirty="0">
                <a:solidFill>
                  <a:srgbClr val="FF0000"/>
                </a:solidFill>
              </a:rPr>
              <a:t>This</a:t>
            </a:r>
            <a:r>
              <a:rPr lang="en-US" dirty="0"/>
              <a:t>/</a:t>
            </a:r>
            <a:r>
              <a:rPr lang="en-US" dirty="0">
                <a:solidFill>
                  <a:schemeClr val="accent1"/>
                </a:solidFill>
              </a:rPr>
              <a:t>DET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is</a:t>
            </a:r>
            <a:r>
              <a:rPr lang="en-US" dirty="0"/>
              <a:t>/</a:t>
            </a:r>
            <a:r>
              <a:rPr lang="en-US" dirty="0">
                <a:solidFill>
                  <a:schemeClr val="accent1"/>
                </a:solidFill>
              </a:rPr>
              <a:t>VB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a</a:t>
            </a:r>
            <a:r>
              <a:rPr lang="en-US" dirty="0"/>
              <a:t>/</a:t>
            </a:r>
            <a:r>
              <a:rPr lang="en-US" dirty="0">
                <a:solidFill>
                  <a:schemeClr val="accent1"/>
                </a:solidFill>
              </a:rPr>
              <a:t>DET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simple</a:t>
            </a:r>
            <a:r>
              <a:rPr lang="en-US" dirty="0"/>
              <a:t>/</a:t>
            </a:r>
            <a:r>
              <a:rPr lang="en-US" dirty="0">
                <a:solidFill>
                  <a:schemeClr val="accent1"/>
                </a:solidFill>
              </a:rPr>
              <a:t>ADJ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sentence</a:t>
            </a:r>
            <a:r>
              <a:rPr lang="en-US" dirty="0"/>
              <a:t>/</a:t>
            </a:r>
            <a:r>
              <a:rPr lang="en-US" dirty="0">
                <a:solidFill>
                  <a:schemeClr val="accent1"/>
                </a:solidFill>
              </a:rPr>
              <a:t>NOUN</a:t>
            </a:r>
          </a:p>
        </p:txBody>
      </p:sp>
    </p:spTree>
    <p:extLst>
      <p:ext uri="{BB962C8B-B14F-4D97-AF65-F5344CB8AC3E}">
        <p14:creationId xmlns:p14="http://schemas.microsoft.com/office/powerpoint/2010/main" val="1413469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Quiz 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Naive Bayes we model P(Y| X1 X2 X3) as P(Y|X1, X2, X3) by applying...</a:t>
            </a:r>
          </a:p>
          <a:p>
            <a:pPr marL="914400" lvl="1" indent="-457200">
              <a:buFont typeface="+mj-lt"/>
              <a:buAutoNum type="alphaUcPeriod"/>
            </a:pPr>
            <a:r>
              <a:rPr lang="en-US" dirty="0"/>
              <a:t>The Law of Total Probability</a:t>
            </a:r>
          </a:p>
          <a:p>
            <a:pPr marL="914400" lvl="1" indent="-457200">
              <a:buFont typeface="+mj-lt"/>
              <a:buAutoNum type="alphaUcPeriod"/>
            </a:pPr>
            <a:r>
              <a:rPr lang="en-US" dirty="0"/>
              <a:t>Bayes' rule</a:t>
            </a:r>
          </a:p>
          <a:p>
            <a:pPr marL="914400" lvl="1" indent="-457200">
              <a:buFont typeface="+mj-lt"/>
              <a:buAutoNum type="alphaUcPeriod"/>
            </a:pPr>
            <a:r>
              <a:rPr lang="en-US" dirty="0"/>
              <a:t>The Bag of Words Assumption</a:t>
            </a:r>
          </a:p>
          <a:p>
            <a:pPr marL="914400" lvl="1" indent="-457200">
              <a:buFont typeface="+mj-lt"/>
              <a:buAutoNum type="alphaUcPeriod"/>
            </a:pPr>
            <a:r>
              <a:rPr lang="en-US" dirty="0"/>
              <a:t>The Naive Bayes Assumption</a:t>
            </a:r>
          </a:p>
        </p:txBody>
      </p:sp>
    </p:spTree>
    <p:extLst>
      <p:ext uri="{BB962C8B-B14F-4D97-AF65-F5344CB8AC3E}">
        <p14:creationId xmlns:p14="http://schemas.microsoft.com/office/powerpoint/2010/main" val="18466882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Viterbi Algorithm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5"/>
            <a:ext cx="10787743" cy="4351338"/>
          </a:xfrm>
        </p:spPr>
        <p:txBody>
          <a:bodyPr/>
          <a:lstStyle/>
          <a:p>
            <a:r>
              <a:rPr lang="en-US" dirty="0"/>
              <a:t>use a </a:t>
            </a:r>
            <a:r>
              <a:rPr lang="en-US" u="sng" dirty="0"/>
              <a:t>chart</a:t>
            </a:r>
            <a:r>
              <a:rPr lang="en-US" dirty="0"/>
              <a:t> v to store partial results as we go</a:t>
            </a:r>
          </a:p>
          <a:p>
            <a:pPr lvl="1"/>
            <a:r>
              <a:rPr lang="en-US" dirty="0"/>
              <a:t>T x N table for T possible tags and length N sentence</a:t>
            </a:r>
          </a:p>
          <a:p>
            <a:pPr lvl="1"/>
            <a:r>
              <a:rPr lang="en-US" dirty="0"/>
              <a:t>v[t, </a:t>
            </a:r>
            <a:r>
              <a:rPr lang="en-US" dirty="0" err="1"/>
              <a:t>i</a:t>
            </a:r>
            <a:r>
              <a:rPr lang="en-US" dirty="0"/>
              <a:t>] is the probability of the best state sequence for w</a:t>
            </a:r>
            <a:r>
              <a:rPr lang="en-US" baseline="-25000" dirty="0"/>
              <a:t>1</a:t>
            </a:r>
            <a:r>
              <a:rPr lang="en-US" dirty="0"/>
              <a:t>...</a:t>
            </a:r>
            <a:r>
              <a:rPr lang="en-US" dirty="0" err="1"/>
              <a:t>w</a:t>
            </a:r>
            <a:r>
              <a:rPr lang="en-US" baseline="-25000" dirty="0" err="1"/>
              <a:t>i</a:t>
            </a:r>
            <a:r>
              <a:rPr lang="en-US" dirty="0"/>
              <a:t> that ends in state t</a:t>
            </a:r>
          </a:p>
          <a:p>
            <a:r>
              <a:rPr lang="en-US" dirty="0"/>
              <a:t>fill columns left to right, with</a:t>
            </a:r>
          </a:p>
          <a:p>
            <a:pPr lvl="1"/>
            <a:r>
              <a:rPr lang="en-US" dirty="0"/>
              <a:t>v[t, </a:t>
            </a:r>
            <a:r>
              <a:rPr lang="en-US" dirty="0" err="1"/>
              <a:t>i</a:t>
            </a:r>
            <a:r>
              <a:rPr lang="en-US" dirty="0"/>
              <a:t>] = </a:t>
            </a:r>
            <a:r>
              <a:rPr lang="en-US" dirty="0" err="1"/>
              <a:t>max</a:t>
            </a:r>
            <a:r>
              <a:rPr lang="en-US" baseline="-25000" dirty="0" err="1"/>
              <a:t>t</a:t>
            </a:r>
            <a:r>
              <a:rPr lang="en-US" baseline="-25000" dirty="0"/>
              <a:t>'</a:t>
            </a:r>
            <a:r>
              <a:rPr lang="en-US" dirty="0"/>
              <a:t> v[t', i-1] x P(</a:t>
            </a:r>
            <a:r>
              <a:rPr lang="en-US" dirty="0" err="1"/>
              <a:t>t|t</a:t>
            </a:r>
            <a:r>
              <a:rPr lang="en-US" dirty="0"/>
              <a:t>') x P(</a:t>
            </a:r>
            <a:r>
              <a:rPr lang="en-US" dirty="0" err="1"/>
              <a:t>w</a:t>
            </a:r>
            <a:r>
              <a:rPr lang="en-US" baseline="-25000" dirty="0" err="1"/>
              <a:t>i</a:t>
            </a:r>
            <a:r>
              <a:rPr lang="en-US" dirty="0" err="1"/>
              <a:t>|t</a:t>
            </a:r>
            <a:r>
              <a:rPr lang="en-US" baseline="-25000" dirty="0" err="1"/>
              <a:t>i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note, the max is over each possible previous tag t'</a:t>
            </a:r>
          </a:p>
          <a:p>
            <a:r>
              <a:rPr lang="en-US" dirty="0"/>
              <a:t>also keep a </a:t>
            </a:r>
            <a:r>
              <a:rPr lang="en-US" dirty="0" err="1"/>
              <a:t>backtrace</a:t>
            </a:r>
            <a:r>
              <a:rPr lang="en-US" dirty="0"/>
              <a:t> table b</a:t>
            </a:r>
          </a:p>
          <a:p>
            <a:pPr lvl="1"/>
            <a:r>
              <a:rPr lang="en-US" dirty="0"/>
              <a:t>b[t, </a:t>
            </a:r>
            <a:r>
              <a:rPr lang="en-US" dirty="0" err="1"/>
              <a:t>i</a:t>
            </a:r>
            <a:r>
              <a:rPr lang="en-US" dirty="0"/>
              <a:t>] = </a:t>
            </a:r>
            <a:r>
              <a:rPr lang="en-US" dirty="0" err="1"/>
              <a:t>argmax</a:t>
            </a:r>
            <a:r>
              <a:rPr lang="en-US" baseline="-25000" dirty="0" err="1"/>
              <a:t>t</a:t>
            </a:r>
            <a:r>
              <a:rPr lang="en-US" baseline="-25000" dirty="0"/>
              <a:t>'</a:t>
            </a:r>
            <a:r>
              <a:rPr lang="en-US" dirty="0"/>
              <a:t> v[t', i-1] x P(</a:t>
            </a:r>
            <a:r>
              <a:rPr lang="en-US" dirty="0" err="1"/>
              <a:t>t|t</a:t>
            </a:r>
            <a:r>
              <a:rPr lang="en-US" dirty="0"/>
              <a:t>') x P(</a:t>
            </a:r>
            <a:r>
              <a:rPr lang="en-US" dirty="0" err="1"/>
              <a:t>w</a:t>
            </a:r>
            <a:r>
              <a:rPr lang="en-US" baseline="-25000" dirty="0" err="1"/>
              <a:t>i</a:t>
            </a:r>
            <a:r>
              <a:rPr lang="en-US" dirty="0" err="1"/>
              <a:t>|t</a:t>
            </a:r>
            <a:r>
              <a:rPr lang="en-US" baseline="-25000" dirty="0" err="1"/>
              <a:t>i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b can be used afterward to find the chain of tags</a:t>
            </a:r>
          </a:p>
        </p:txBody>
      </p:sp>
    </p:spTree>
    <p:extLst>
      <p:ext uri="{BB962C8B-B14F-4D97-AF65-F5344CB8AC3E}">
        <p14:creationId xmlns:p14="http://schemas.microsoft.com/office/powerpoint/2010/main" val="1227884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8335764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50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901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4822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1</a:t>
                      </a:r>
                      <a:r>
                        <a:rPr lang="en-US" baseline="0" dirty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2</a:t>
                      </a:r>
                      <a:r>
                        <a:rPr lang="en-US" baseline="0" dirty="0"/>
                        <a:t>=doctor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3</a:t>
                      </a:r>
                      <a:r>
                        <a:rPr lang="en-US" baseline="0" dirty="0"/>
                        <a:t>=is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4</a:t>
                      </a:r>
                      <a:r>
                        <a:rPr lang="en-US" baseline="0" dirty="0"/>
                        <a:t>=in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4921234"/>
              </p:ext>
            </p:extLst>
          </p:nvPr>
        </p:nvGraphicFramePr>
        <p:xfrm>
          <a:off x="6386515" y="4377265"/>
          <a:ext cx="5515201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557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6174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6174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6174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4523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7396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1758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17588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very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807369" y="3497100"/>
            <a:ext cx="72507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Suppose W = </a:t>
            </a:r>
            <a:r>
              <a:rPr lang="en-US" sz="2400" dirty="0">
                <a:solidFill>
                  <a:srgbClr val="FF0000"/>
                </a:solidFill>
              </a:rPr>
              <a:t>the doctor is in</a:t>
            </a:r>
            <a:r>
              <a:rPr lang="en-US" sz="2400" dirty="0"/>
              <a:t>. Our chart is initially empty.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4700018"/>
              </p:ext>
            </p:extLst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70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60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25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154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950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96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2958870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8335764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50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901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4822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1</a:t>
                      </a:r>
                      <a:r>
                        <a:rPr lang="en-US" baseline="0" dirty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2</a:t>
                      </a:r>
                      <a:r>
                        <a:rPr lang="en-US" baseline="0" dirty="0"/>
                        <a:t>=doctor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3</a:t>
                      </a:r>
                      <a:r>
                        <a:rPr lang="en-US" baseline="0" dirty="0"/>
                        <a:t>=is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4</a:t>
                      </a:r>
                      <a:r>
                        <a:rPr lang="en-US" baseline="0" dirty="0"/>
                        <a:t>=in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8487980"/>
              </p:ext>
            </p:extLst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9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89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241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807369" y="3497100"/>
            <a:ext cx="72507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Suppose W = </a:t>
            </a:r>
            <a:r>
              <a:rPr lang="en-US" sz="2400" dirty="0">
                <a:solidFill>
                  <a:srgbClr val="FF0000"/>
                </a:solidFill>
              </a:rPr>
              <a:t>the doctor is in</a:t>
            </a:r>
            <a:r>
              <a:rPr lang="en-US" sz="2400" dirty="0"/>
              <a:t>. Our chart is initially empty.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4700018"/>
              </p:ext>
            </p:extLst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70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60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25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154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950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96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2720549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Table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517419"/>
              </p:ext>
            </p:extLst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70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60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25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154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950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96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9066334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50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901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4822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1</a:t>
                      </a:r>
                      <a:r>
                        <a:rPr lang="en-US" baseline="0" dirty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2</a:t>
                      </a:r>
                      <a:r>
                        <a:rPr lang="en-US" baseline="0" dirty="0"/>
                        <a:t>=doctor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3</a:t>
                      </a:r>
                      <a:r>
                        <a:rPr lang="en-US" baseline="0" dirty="0"/>
                        <a:t>=is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4</a:t>
                      </a:r>
                      <a:r>
                        <a:rPr lang="en-US" baseline="0" dirty="0"/>
                        <a:t>=in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8487980"/>
              </p:ext>
            </p:extLst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9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89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241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 dirty="0"/>
              <a:t>Filling in the First Column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106779" y="3266267"/>
            <a:ext cx="5005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v[</a:t>
            </a:r>
            <a:r>
              <a:rPr lang="en-US" sz="2400" dirty="0" err="1"/>
              <a:t>N,the</a:t>
            </a:r>
            <a:r>
              <a:rPr lang="en-US" sz="2400" dirty="0"/>
              <a:t>] = P(N|&lt;s&gt;)*P(</a:t>
            </a:r>
            <a:r>
              <a:rPr lang="en-US" sz="2400" dirty="0" err="1"/>
              <a:t>the|N</a:t>
            </a:r>
            <a:r>
              <a:rPr lang="en-US" sz="2400" dirty="0"/>
              <a:t>) = .3*0=0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087674" y="3894326"/>
            <a:ext cx="52776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v[</a:t>
            </a:r>
            <a:r>
              <a:rPr lang="en-US" sz="2400" dirty="0" err="1"/>
              <a:t>D,the</a:t>
            </a:r>
            <a:r>
              <a:rPr lang="en-US" sz="2400" dirty="0"/>
              <a:t>] = P(D|&lt;s&gt;)*P(</a:t>
            </a:r>
            <a:r>
              <a:rPr lang="en-US" sz="2400" dirty="0" err="1"/>
              <a:t>the|D</a:t>
            </a:r>
            <a:r>
              <a:rPr lang="en-US" sz="2400" dirty="0"/>
              <a:t>) = .3*.7=.21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352951" y="3530061"/>
            <a:ext cx="4154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...</a:t>
            </a:r>
          </a:p>
        </p:txBody>
      </p:sp>
      <p:sp>
        <p:nvSpPr>
          <p:cNvPr id="6" name="Rectangle 5"/>
          <p:cNvSpPr/>
          <p:nvPr/>
        </p:nvSpPr>
        <p:spPr>
          <a:xfrm>
            <a:off x="3026228" y="1392834"/>
            <a:ext cx="1061445" cy="377101"/>
          </a:xfrm>
          <a:prstGeom prst="rect">
            <a:avLst/>
          </a:prstGeom>
          <a:noFill/>
          <a:ln w="50800"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4168420" y="3308548"/>
            <a:ext cx="4943512" cy="440658"/>
          </a:xfrm>
          <a:prstGeom prst="rect">
            <a:avLst/>
          </a:prstGeom>
          <a:noFill/>
          <a:ln w="50800"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834670" y="4571999"/>
            <a:ext cx="494068" cy="391043"/>
          </a:xfrm>
          <a:prstGeom prst="rect">
            <a:avLst/>
          </a:prstGeom>
          <a:noFill/>
          <a:ln w="50800"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1259783" y="4724399"/>
            <a:ext cx="494068" cy="391043"/>
          </a:xfrm>
          <a:prstGeom prst="rect">
            <a:avLst/>
          </a:prstGeom>
          <a:noFill/>
          <a:ln w="50800"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3026227" y="2163867"/>
            <a:ext cx="1061445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935486" y="4535848"/>
            <a:ext cx="507678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4168420" y="3937705"/>
            <a:ext cx="5089880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11259783" y="5481772"/>
            <a:ext cx="498830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75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0" grpId="0"/>
      <p:bldP spid="5" grpId="0"/>
      <p:bldP spid="6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7775831"/>
              </p:ext>
            </p:extLst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70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60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25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154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950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96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8007117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50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901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4822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1</a:t>
                      </a:r>
                      <a:r>
                        <a:rPr lang="en-US" baseline="0" dirty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2</a:t>
                      </a:r>
                      <a:r>
                        <a:rPr lang="en-US" baseline="0" dirty="0"/>
                        <a:t>=doctor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3</a:t>
                      </a:r>
                      <a:r>
                        <a:rPr lang="en-US" baseline="0" dirty="0"/>
                        <a:t>=is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4</a:t>
                      </a:r>
                      <a:r>
                        <a:rPr lang="en-US" baseline="0" dirty="0"/>
                        <a:t>=in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8487980"/>
              </p:ext>
            </p:extLst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9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89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241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 dirty="0"/>
              <a:t>Second Column</a:t>
            </a:r>
          </a:p>
        </p:txBody>
      </p:sp>
      <p:sp>
        <p:nvSpPr>
          <p:cNvPr id="2" name="Rectangle 1"/>
          <p:cNvSpPr/>
          <p:nvPr/>
        </p:nvSpPr>
        <p:spPr>
          <a:xfrm>
            <a:off x="3093079" y="3358977"/>
            <a:ext cx="62671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v[</a:t>
            </a:r>
            <a:r>
              <a:rPr lang="en-US" sz="2400" dirty="0" err="1"/>
              <a:t>N,doctor</a:t>
            </a:r>
            <a:r>
              <a:rPr lang="en-US" sz="2400" dirty="0"/>
              <a:t>] = </a:t>
            </a:r>
            <a:r>
              <a:rPr lang="en-US" sz="2400" dirty="0" err="1"/>
              <a:t>max</a:t>
            </a:r>
            <a:r>
              <a:rPr lang="en-US" sz="2400" baseline="-25000" dirty="0" err="1"/>
              <a:t>t</a:t>
            </a:r>
            <a:r>
              <a:rPr lang="en-US" sz="2400" baseline="-25000" dirty="0"/>
              <a:t>'</a:t>
            </a:r>
            <a:r>
              <a:rPr lang="en-US" sz="2400" dirty="0"/>
              <a:t> v[</a:t>
            </a:r>
            <a:r>
              <a:rPr lang="en-US" sz="2400" dirty="0" err="1"/>
              <a:t>t',the</a:t>
            </a:r>
            <a:r>
              <a:rPr lang="en-US" sz="2400" dirty="0"/>
              <a:t>]*P(</a:t>
            </a:r>
            <a:r>
              <a:rPr lang="en-US" sz="2400" dirty="0" err="1"/>
              <a:t>N|t</a:t>
            </a:r>
            <a:r>
              <a:rPr lang="en-US" sz="2400" dirty="0"/>
              <a:t>')*P(</a:t>
            </a:r>
            <a:r>
              <a:rPr lang="en-US" sz="2400" dirty="0" err="1"/>
              <a:t>doctor|N</a:t>
            </a:r>
            <a:r>
              <a:rPr lang="en-US" sz="2400" dirty="0"/>
              <a:t>)</a:t>
            </a:r>
          </a:p>
        </p:txBody>
      </p:sp>
      <p:sp>
        <p:nvSpPr>
          <p:cNvPr id="10" name="Rectangle 9"/>
          <p:cNvSpPr/>
          <p:nvPr/>
        </p:nvSpPr>
        <p:spPr>
          <a:xfrm>
            <a:off x="4650508" y="3873728"/>
            <a:ext cx="405155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max(0,0,.21*.9*.4.,0,0) = .0756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605999" y="4533250"/>
            <a:ext cx="362996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P(N|D)*P(</a:t>
            </a:r>
            <a:r>
              <a:rPr lang="en-US" sz="2400" dirty="0" err="1"/>
              <a:t>doctor|N</a:t>
            </a:r>
            <a:r>
              <a:rPr lang="en-US" sz="2400" dirty="0"/>
              <a:t>) = .9*.4</a:t>
            </a:r>
          </a:p>
        </p:txBody>
      </p:sp>
      <p:sp>
        <p:nvSpPr>
          <p:cNvPr id="13" name="Rectangle 12"/>
          <p:cNvSpPr/>
          <p:nvPr/>
        </p:nvSpPr>
        <p:spPr>
          <a:xfrm>
            <a:off x="795799" y="5688787"/>
            <a:ext cx="507678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9427029" y="4764082"/>
            <a:ext cx="507678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804647" y="4936897"/>
            <a:ext cx="498830" cy="1850828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562182" y="1429830"/>
            <a:ext cx="498830" cy="1850828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528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/>
      <p:bldP spid="11" grpId="0"/>
      <p:bldP spid="13" grpId="0" animBg="1"/>
      <p:bldP spid="14" grpId="0" animBg="1"/>
      <p:bldP spid="15" grpId="0" animBg="1"/>
      <p:bldP spid="16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7020750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50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901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4822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1</a:t>
                      </a:r>
                      <a:r>
                        <a:rPr lang="en-US" baseline="0" dirty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2</a:t>
                      </a:r>
                      <a:r>
                        <a:rPr lang="en-US" baseline="0" dirty="0"/>
                        <a:t>=doctor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3</a:t>
                      </a:r>
                      <a:r>
                        <a:rPr lang="en-US" baseline="0" dirty="0"/>
                        <a:t>=is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4</a:t>
                      </a:r>
                      <a:r>
                        <a:rPr lang="en-US" baseline="0" dirty="0"/>
                        <a:t>=in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.0756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8487980"/>
              </p:ext>
            </p:extLst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9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89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241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cxnSp>
        <p:nvCxnSpPr>
          <p:cNvPr id="25" name="Straight Arrow Connector 24"/>
          <p:cNvCxnSpPr/>
          <p:nvPr/>
        </p:nvCxnSpPr>
        <p:spPr>
          <a:xfrm flipH="1">
            <a:off x="3987169" y="1545772"/>
            <a:ext cx="752061" cy="779039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 dirty="0"/>
              <a:t>Second Column</a:t>
            </a:r>
          </a:p>
        </p:txBody>
      </p:sp>
      <p:sp>
        <p:nvSpPr>
          <p:cNvPr id="10" name="Rectangle 9"/>
          <p:cNvSpPr/>
          <p:nvPr/>
        </p:nvSpPr>
        <p:spPr>
          <a:xfrm>
            <a:off x="3093079" y="3358977"/>
            <a:ext cx="62671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v[</a:t>
            </a:r>
            <a:r>
              <a:rPr lang="en-US" sz="2400" dirty="0" err="1"/>
              <a:t>N,doctor</a:t>
            </a:r>
            <a:r>
              <a:rPr lang="en-US" sz="2400" dirty="0"/>
              <a:t>] = </a:t>
            </a:r>
            <a:r>
              <a:rPr lang="en-US" sz="2400" dirty="0" err="1"/>
              <a:t>max</a:t>
            </a:r>
            <a:r>
              <a:rPr lang="en-US" sz="2400" baseline="-25000" dirty="0" err="1"/>
              <a:t>t</a:t>
            </a:r>
            <a:r>
              <a:rPr lang="en-US" sz="2400" baseline="-25000" dirty="0"/>
              <a:t>'</a:t>
            </a:r>
            <a:r>
              <a:rPr lang="en-US" sz="2400" dirty="0"/>
              <a:t> v[</a:t>
            </a:r>
            <a:r>
              <a:rPr lang="en-US" sz="2400" dirty="0" err="1"/>
              <a:t>t',the</a:t>
            </a:r>
            <a:r>
              <a:rPr lang="en-US" sz="2400" dirty="0"/>
              <a:t>]*P(</a:t>
            </a:r>
            <a:r>
              <a:rPr lang="en-US" sz="2400" dirty="0" err="1"/>
              <a:t>N|t</a:t>
            </a:r>
            <a:r>
              <a:rPr lang="en-US" sz="2400" dirty="0"/>
              <a:t>')*P(</a:t>
            </a:r>
            <a:r>
              <a:rPr lang="en-US" sz="2400" dirty="0" err="1"/>
              <a:t>doctor|N</a:t>
            </a:r>
            <a:r>
              <a:rPr lang="en-US" sz="2400" dirty="0"/>
              <a:t>)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605999" y="4533250"/>
            <a:ext cx="362996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P(N|D)*P(</a:t>
            </a:r>
            <a:r>
              <a:rPr lang="en-US" sz="2400" dirty="0" err="1"/>
              <a:t>doctor|N</a:t>
            </a:r>
            <a:r>
              <a:rPr lang="en-US" sz="2400" dirty="0"/>
              <a:t>) = .9*.4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650508" y="3873728"/>
            <a:ext cx="405155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max(0,0,.21*.9*.4.,0,0) = .0756</a:t>
            </a:r>
          </a:p>
        </p:txBody>
      </p:sp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4700018"/>
              </p:ext>
            </p:extLst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70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60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25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154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950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96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7" name="Rectangle 16"/>
          <p:cNvSpPr/>
          <p:nvPr/>
        </p:nvSpPr>
        <p:spPr>
          <a:xfrm>
            <a:off x="795799" y="5688787"/>
            <a:ext cx="507678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9427029" y="4764082"/>
            <a:ext cx="507678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7017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1140437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50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901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4822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1</a:t>
                      </a:r>
                      <a:r>
                        <a:rPr lang="en-US" baseline="0" dirty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2</a:t>
                      </a:r>
                      <a:r>
                        <a:rPr lang="en-US" baseline="0" dirty="0"/>
                        <a:t>=doctor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3</a:t>
                      </a:r>
                      <a:r>
                        <a:rPr lang="en-US" baseline="0" dirty="0"/>
                        <a:t>=is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4</a:t>
                      </a:r>
                      <a:r>
                        <a:rPr lang="en-US" baseline="0" dirty="0"/>
                        <a:t>=in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.00021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8487980"/>
              </p:ext>
            </p:extLst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9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89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241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cxnSp>
        <p:nvCxnSpPr>
          <p:cNvPr id="23" name="Straight Arrow Connector 22"/>
          <p:cNvCxnSpPr/>
          <p:nvPr/>
        </p:nvCxnSpPr>
        <p:spPr>
          <a:xfrm flipH="1">
            <a:off x="4092397" y="1915886"/>
            <a:ext cx="624746" cy="376268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3987169" y="1545772"/>
            <a:ext cx="752061" cy="779039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 dirty="0"/>
              <a:t>Second Column</a:t>
            </a:r>
          </a:p>
        </p:txBody>
      </p:sp>
      <p:sp>
        <p:nvSpPr>
          <p:cNvPr id="10" name="Rectangle 9"/>
          <p:cNvSpPr/>
          <p:nvPr/>
        </p:nvSpPr>
        <p:spPr>
          <a:xfrm>
            <a:off x="3093079" y="3358977"/>
            <a:ext cx="619406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v[</a:t>
            </a:r>
            <a:r>
              <a:rPr lang="en-US" sz="2400" dirty="0" err="1"/>
              <a:t>V,doctor</a:t>
            </a:r>
            <a:r>
              <a:rPr lang="en-US" sz="2400" dirty="0"/>
              <a:t>] = </a:t>
            </a:r>
            <a:r>
              <a:rPr lang="en-US" sz="2400" dirty="0" err="1"/>
              <a:t>max</a:t>
            </a:r>
            <a:r>
              <a:rPr lang="en-US" sz="2400" baseline="-25000" dirty="0" err="1"/>
              <a:t>t</a:t>
            </a:r>
            <a:r>
              <a:rPr lang="en-US" sz="2400" baseline="-25000" dirty="0"/>
              <a:t>'</a:t>
            </a:r>
            <a:r>
              <a:rPr lang="en-US" sz="2400" dirty="0"/>
              <a:t> v[</a:t>
            </a:r>
            <a:r>
              <a:rPr lang="en-US" sz="2400" dirty="0" err="1"/>
              <a:t>t',the</a:t>
            </a:r>
            <a:r>
              <a:rPr lang="en-US" sz="2400" dirty="0"/>
              <a:t>]*P(</a:t>
            </a:r>
            <a:r>
              <a:rPr lang="en-US" sz="2400" dirty="0" err="1"/>
              <a:t>V|t</a:t>
            </a:r>
            <a:r>
              <a:rPr lang="en-US" sz="2400" dirty="0"/>
              <a:t>')*P(</a:t>
            </a:r>
            <a:r>
              <a:rPr lang="en-US" sz="2400" dirty="0" err="1"/>
              <a:t>doctor|V</a:t>
            </a:r>
            <a:r>
              <a:rPr lang="en-US" sz="2400" dirty="0"/>
              <a:t>)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650508" y="3873728"/>
            <a:ext cx="42855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max(0,0,.21*.01*.1,0,0) = .00021</a:t>
            </a: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4700018"/>
              </p:ext>
            </p:extLst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70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60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25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154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950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96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4" name="Rectangle 13"/>
          <p:cNvSpPr/>
          <p:nvPr/>
        </p:nvSpPr>
        <p:spPr>
          <a:xfrm>
            <a:off x="9427029" y="5112684"/>
            <a:ext cx="507678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347986" y="4936897"/>
            <a:ext cx="498830" cy="1850828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562182" y="1429830"/>
            <a:ext cx="498830" cy="1850828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39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9714652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50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901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4822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1</a:t>
                      </a:r>
                      <a:r>
                        <a:rPr lang="en-US" baseline="0" dirty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2</a:t>
                      </a:r>
                      <a:r>
                        <a:rPr lang="en-US" baseline="0" dirty="0"/>
                        <a:t>=doctor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3</a:t>
                      </a:r>
                      <a:r>
                        <a:rPr lang="en-US" baseline="0" dirty="0"/>
                        <a:t>=is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4</a:t>
                      </a:r>
                      <a:r>
                        <a:rPr lang="en-US" baseline="0" dirty="0"/>
                        <a:t>=in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.00021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8487980"/>
              </p:ext>
            </p:extLst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9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89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241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cxnSp>
        <p:nvCxnSpPr>
          <p:cNvPr id="23" name="Straight Arrow Connector 22"/>
          <p:cNvCxnSpPr/>
          <p:nvPr/>
        </p:nvCxnSpPr>
        <p:spPr>
          <a:xfrm flipH="1">
            <a:off x="4092397" y="1915886"/>
            <a:ext cx="624746" cy="376268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3987169" y="1545772"/>
            <a:ext cx="752061" cy="779039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 dirty="0"/>
              <a:t>Second Column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4700018"/>
              </p:ext>
            </p:extLst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70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60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25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154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950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96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1" name="Rectangle 10"/>
          <p:cNvSpPr/>
          <p:nvPr/>
        </p:nvSpPr>
        <p:spPr>
          <a:xfrm>
            <a:off x="9427029" y="5489785"/>
            <a:ext cx="507678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9427029" y="5866886"/>
            <a:ext cx="507678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9420558" y="6215813"/>
            <a:ext cx="507678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00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7491568"/>
              </p:ext>
            </p:extLst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70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60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25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154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950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96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7796007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50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901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4822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1</a:t>
                      </a:r>
                      <a:r>
                        <a:rPr lang="en-US" baseline="0" dirty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2</a:t>
                      </a:r>
                      <a:r>
                        <a:rPr lang="en-US" baseline="0" dirty="0"/>
                        <a:t>=doctor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3</a:t>
                      </a:r>
                      <a:r>
                        <a:rPr lang="en-US" baseline="0" dirty="0"/>
                        <a:t>=is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4</a:t>
                      </a:r>
                      <a:r>
                        <a:rPr lang="en-US" baseline="0" dirty="0"/>
                        <a:t>=in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.001512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.00021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8487980"/>
              </p:ext>
            </p:extLst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9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89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241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cxnSp>
        <p:nvCxnSpPr>
          <p:cNvPr id="18" name="Straight Arrow Connector 17"/>
          <p:cNvCxnSpPr/>
          <p:nvPr/>
        </p:nvCxnSpPr>
        <p:spPr>
          <a:xfrm flipH="1" flipV="1">
            <a:off x="5298346" y="1545772"/>
            <a:ext cx="668921" cy="65314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4092397" y="1915886"/>
            <a:ext cx="624746" cy="376268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3987169" y="1545772"/>
            <a:ext cx="752061" cy="779039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 dirty="0"/>
              <a:t>Third Column</a:t>
            </a:r>
          </a:p>
        </p:txBody>
      </p:sp>
      <p:sp>
        <p:nvSpPr>
          <p:cNvPr id="10" name="Rectangle 9"/>
          <p:cNvSpPr/>
          <p:nvPr/>
        </p:nvSpPr>
        <p:spPr>
          <a:xfrm>
            <a:off x="3531853" y="3403302"/>
            <a:ext cx="538955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v[</a:t>
            </a:r>
            <a:r>
              <a:rPr lang="en-US" sz="2400" dirty="0" err="1"/>
              <a:t>N,is</a:t>
            </a:r>
            <a:r>
              <a:rPr lang="en-US" sz="2400" dirty="0"/>
              <a:t>] = </a:t>
            </a:r>
            <a:r>
              <a:rPr lang="en-US" sz="2400" dirty="0" err="1"/>
              <a:t>max</a:t>
            </a:r>
            <a:r>
              <a:rPr lang="en-US" sz="2400" baseline="-25000" dirty="0" err="1"/>
              <a:t>t</a:t>
            </a:r>
            <a:r>
              <a:rPr lang="en-US" sz="2400" baseline="-25000" dirty="0"/>
              <a:t>'</a:t>
            </a:r>
            <a:r>
              <a:rPr lang="en-US" sz="2400" dirty="0"/>
              <a:t> v[</a:t>
            </a:r>
            <a:r>
              <a:rPr lang="en-US" sz="2400" dirty="0" err="1"/>
              <a:t>t',doctor</a:t>
            </a:r>
            <a:r>
              <a:rPr lang="en-US" sz="2400" dirty="0"/>
              <a:t>]*P(</a:t>
            </a:r>
            <a:r>
              <a:rPr lang="en-US" sz="2400" dirty="0" err="1"/>
              <a:t>N|t</a:t>
            </a:r>
            <a:r>
              <a:rPr lang="en-US" sz="2400" dirty="0"/>
              <a:t>')*P(</a:t>
            </a:r>
            <a:r>
              <a:rPr lang="en-US" sz="2400" dirty="0" err="1"/>
              <a:t>is|N</a:t>
            </a:r>
            <a:r>
              <a:rPr lang="en-US" sz="2400" dirty="0"/>
              <a:t>)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671341" y="1353728"/>
            <a:ext cx="722293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0787743" y="4748347"/>
            <a:ext cx="498830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796018" y="4936897"/>
            <a:ext cx="498830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4657642" y="1755876"/>
            <a:ext cx="735992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96018" y="5313998"/>
            <a:ext cx="498830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796018" y="5691099"/>
            <a:ext cx="498830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4642901" y="2132847"/>
            <a:ext cx="498830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4517311" y="3890283"/>
            <a:ext cx="32335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.0756 * .2 * .1 = .001512</a:t>
            </a:r>
          </a:p>
        </p:txBody>
      </p:sp>
      <p:sp>
        <p:nvSpPr>
          <p:cNvPr id="20" name="Rectangle 19"/>
          <p:cNvSpPr/>
          <p:nvPr/>
        </p:nvSpPr>
        <p:spPr>
          <a:xfrm>
            <a:off x="4517311" y="4547509"/>
            <a:ext cx="354456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.00021 * .3 * .1 = .0000063</a:t>
            </a:r>
          </a:p>
        </p:txBody>
      </p:sp>
      <p:sp>
        <p:nvSpPr>
          <p:cNvPr id="21" name="Rectangle 20"/>
          <p:cNvSpPr/>
          <p:nvPr/>
        </p:nvSpPr>
        <p:spPr>
          <a:xfrm>
            <a:off x="5406774" y="5125447"/>
            <a:ext cx="176683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0* .9 * .1 = 0</a:t>
            </a:r>
          </a:p>
        </p:txBody>
      </p:sp>
      <p:sp>
        <p:nvSpPr>
          <p:cNvPr id="2" name="Rectangle 1"/>
          <p:cNvSpPr/>
          <p:nvPr/>
        </p:nvSpPr>
        <p:spPr>
          <a:xfrm>
            <a:off x="5967267" y="1477646"/>
            <a:ext cx="819980" cy="253183"/>
          </a:xfrm>
          <a:prstGeom prst="rect">
            <a:avLst/>
          </a:prstGeom>
          <a:solidFill>
            <a:srgbClr val="CFD6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695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2" grpId="0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7" grpId="0" animBg="1"/>
      <p:bldP spid="19" grpId="0"/>
      <p:bldP spid="20" grpId="0"/>
      <p:bldP spid="21" grpId="0"/>
      <p:bldP spid="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care about POS tagging?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 step toward full syntactic analysis (which is a first step toward full semantic analysis)</a:t>
            </a:r>
          </a:p>
          <a:p>
            <a:pPr lvl="1"/>
            <a:r>
              <a:rPr lang="en-US" dirty="0"/>
              <a:t>simpler and faster than full syntactic parsing</a:t>
            </a:r>
          </a:p>
          <a:p>
            <a:pPr lvl="1"/>
            <a:r>
              <a:rPr lang="en-US" dirty="0"/>
              <a:t>often good features for other tasks (e.g. sentiment classification, word sense disambiguation)</a:t>
            </a:r>
          </a:p>
          <a:p>
            <a:r>
              <a:rPr lang="en-US" dirty="0"/>
              <a:t>Good pedagogical tool for me: illustrates </a:t>
            </a:r>
            <a:r>
              <a:rPr lang="en-US" b="1" dirty="0"/>
              <a:t>Hidden Markov Models</a:t>
            </a:r>
            <a:r>
              <a:rPr lang="en-US" dirty="0"/>
              <a:t> (HMMs) which are used for other sequence labeling tasks </a:t>
            </a:r>
          </a:p>
        </p:txBody>
      </p:sp>
    </p:spTree>
    <p:extLst>
      <p:ext uri="{BB962C8B-B14F-4D97-AF65-F5344CB8AC3E}">
        <p14:creationId xmlns:p14="http://schemas.microsoft.com/office/powerpoint/2010/main" val="1968294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3767806"/>
              </p:ext>
            </p:extLst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70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60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25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154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950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96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1349820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50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901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4822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1</a:t>
                      </a:r>
                      <a:r>
                        <a:rPr lang="en-US" baseline="0" dirty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2</a:t>
                      </a:r>
                      <a:r>
                        <a:rPr lang="en-US" baseline="0" dirty="0"/>
                        <a:t>=doctor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3</a:t>
                      </a:r>
                      <a:r>
                        <a:rPr lang="en-US" baseline="0" dirty="0"/>
                        <a:t>=is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4</a:t>
                      </a:r>
                      <a:r>
                        <a:rPr lang="en-US" baseline="0" dirty="0"/>
                        <a:t>=in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.001512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.00021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</a:t>
                      </a:r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027216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8487980"/>
              </p:ext>
            </p:extLst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9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89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241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cxnSp>
        <p:nvCxnSpPr>
          <p:cNvPr id="18" name="Straight Arrow Connector 17"/>
          <p:cNvCxnSpPr/>
          <p:nvPr/>
        </p:nvCxnSpPr>
        <p:spPr>
          <a:xfrm flipH="1" flipV="1">
            <a:off x="5298346" y="1545772"/>
            <a:ext cx="668921" cy="65314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 flipV="1">
            <a:off x="5297715" y="1669143"/>
            <a:ext cx="708204" cy="36430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4092397" y="1915886"/>
            <a:ext cx="624746" cy="376268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3987169" y="1545772"/>
            <a:ext cx="752061" cy="779039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 dirty="0"/>
              <a:t>Third Column</a:t>
            </a:r>
          </a:p>
        </p:txBody>
      </p:sp>
      <p:sp>
        <p:nvSpPr>
          <p:cNvPr id="10" name="Rectangle 9"/>
          <p:cNvSpPr/>
          <p:nvPr/>
        </p:nvSpPr>
        <p:spPr>
          <a:xfrm>
            <a:off x="3531853" y="3403302"/>
            <a:ext cx="534056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v[</a:t>
            </a:r>
            <a:r>
              <a:rPr lang="en-US" sz="2400" dirty="0" err="1"/>
              <a:t>V,is</a:t>
            </a:r>
            <a:r>
              <a:rPr lang="en-US" sz="2400" dirty="0"/>
              <a:t>] = </a:t>
            </a:r>
            <a:r>
              <a:rPr lang="en-US" sz="2400" dirty="0" err="1"/>
              <a:t>max</a:t>
            </a:r>
            <a:r>
              <a:rPr lang="en-US" sz="2400" baseline="-25000" dirty="0" err="1"/>
              <a:t>t</a:t>
            </a:r>
            <a:r>
              <a:rPr lang="en-US" sz="2400" baseline="-25000" dirty="0"/>
              <a:t>'</a:t>
            </a:r>
            <a:r>
              <a:rPr lang="en-US" sz="2400" dirty="0"/>
              <a:t> v[</a:t>
            </a:r>
            <a:r>
              <a:rPr lang="en-US" sz="2400" dirty="0" err="1"/>
              <a:t>t',doctor</a:t>
            </a:r>
            <a:r>
              <a:rPr lang="en-US" sz="2400" dirty="0"/>
              <a:t>]*P(</a:t>
            </a:r>
            <a:r>
              <a:rPr lang="en-US" sz="2400" dirty="0" err="1"/>
              <a:t>V|t</a:t>
            </a:r>
            <a:r>
              <a:rPr lang="en-US" sz="2400" dirty="0"/>
              <a:t>')*P(</a:t>
            </a:r>
            <a:r>
              <a:rPr lang="en-US" sz="2400" dirty="0" err="1"/>
              <a:t>is|V</a:t>
            </a:r>
            <a:r>
              <a:rPr lang="en-US" sz="2400" dirty="0"/>
              <a:t>)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296228" y="3915600"/>
            <a:ext cx="2664512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max(.0756*.4*.9,</a:t>
            </a:r>
            <a:br>
              <a:rPr lang="en-US" sz="2400" dirty="0"/>
            </a:br>
            <a:r>
              <a:rPr lang="en-US" sz="2400" dirty="0"/>
              <a:t>         .00021*.05*.9,</a:t>
            </a:r>
          </a:p>
          <a:p>
            <a:r>
              <a:rPr lang="en-US" sz="2400" dirty="0"/>
              <a:t>         0,</a:t>
            </a:r>
          </a:p>
          <a:p>
            <a:r>
              <a:rPr lang="en-US" sz="2400" dirty="0"/>
              <a:t>         0,</a:t>
            </a:r>
          </a:p>
          <a:p>
            <a:r>
              <a:rPr lang="en-US" sz="2400" dirty="0"/>
              <a:t>         0) = .027216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349069" y="4929178"/>
            <a:ext cx="498830" cy="1850828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765193" y="5121335"/>
            <a:ext cx="498830" cy="404822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22932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7371954"/>
              </p:ext>
            </p:extLst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70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60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25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154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950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96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331468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50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901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4822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1</a:t>
                      </a:r>
                      <a:r>
                        <a:rPr lang="en-US" baseline="0" dirty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2</a:t>
                      </a:r>
                      <a:r>
                        <a:rPr lang="en-US" baseline="0" dirty="0"/>
                        <a:t>=doctor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3</a:t>
                      </a:r>
                      <a:r>
                        <a:rPr lang="en-US" baseline="0" dirty="0"/>
                        <a:t>=is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4</a:t>
                      </a:r>
                      <a:r>
                        <a:rPr lang="en-US" baseline="0" dirty="0"/>
                        <a:t>=in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.001512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.00021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.027216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</a:t>
                      </a:r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0054432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8487980"/>
              </p:ext>
            </p:extLst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9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89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241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cxnSp>
        <p:nvCxnSpPr>
          <p:cNvPr id="14" name="Straight Arrow Connector 13"/>
          <p:cNvCxnSpPr/>
          <p:nvPr/>
        </p:nvCxnSpPr>
        <p:spPr>
          <a:xfrm flipH="1" flipV="1">
            <a:off x="6758609" y="1935291"/>
            <a:ext cx="361912" cy="680164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 flipV="1">
            <a:off x="5298346" y="1545772"/>
            <a:ext cx="668921" cy="65314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 flipV="1">
            <a:off x="5297715" y="1669143"/>
            <a:ext cx="708204" cy="36430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4092397" y="1915886"/>
            <a:ext cx="624746" cy="376268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3987169" y="1545772"/>
            <a:ext cx="752061" cy="779039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/>
              <a:t>Fourth Column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3531853" y="3403302"/>
            <a:ext cx="46808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v[</a:t>
            </a:r>
            <a:r>
              <a:rPr lang="en-US" sz="2400" dirty="0" err="1"/>
              <a:t>P,in</a:t>
            </a:r>
            <a:r>
              <a:rPr lang="en-US" sz="2400" dirty="0"/>
              <a:t>] = </a:t>
            </a:r>
            <a:r>
              <a:rPr lang="en-US" sz="2400" dirty="0" err="1"/>
              <a:t>max</a:t>
            </a:r>
            <a:r>
              <a:rPr lang="en-US" sz="2400" baseline="-25000" dirty="0" err="1"/>
              <a:t>t</a:t>
            </a:r>
            <a:r>
              <a:rPr lang="en-US" sz="2400" baseline="-25000" dirty="0"/>
              <a:t>'</a:t>
            </a:r>
            <a:r>
              <a:rPr lang="en-US" sz="2400" dirty="0"/>
              <a:t> v[</a:t>
            </a:r>
            <a:r>
              <a:rPr lang="en-US" sz="2400" dirty="0" err="1"/>
              <a:t>t',is</a:t>
            </a:r>
            <a:r>
              <a:rPr lang="en-US" sz="2400" dirty="0"/>
              <a:t>]*P(</a:t>
            </a:r>
            <a:r>
              <a:rPr lang="en-US" sz="2400" dirty="0" err="1"/>
              <a:t>P|t</a:t>
            </a:r>
            <a:r>
              <a:rPr lang="en-US" sz="2400" dirty="0"/>
              <a:t>')*P(</a:t>
            </a:r>
            <a:r>
              <a:rPr lang="en-US" sz="2400" dirty="0" err="1"/>
              <a:t>in|P</a:t>
            </a:r>
            <a:r>
              <a:rPr lang="en-US" sz="2400" dirty="0"/>
              <a:t>)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296228" y="3915600"/>
            <a:ext cx="2664512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max(.001512*.3*1,</a:t>
            </a:r>
            <a:br>
              <a:rPr lang="en-US" sz="2400" dirty="0"/>
            </a:br>
            <a:r>
              <a:rPr lang="en-US" sz="2400" dirty="0"/>
              <a:t>         .027216*.2*1,</a:t>
            </a:r>
          </a:p>
          <a:p>
            <a:r>
              <a:rPr lang="en-US" sz="2400" dirty="0"/>
              <a:t>         0,</a:t>
            </a:r>
          </a:p>
          <a:p>
            <a:r>
              <a:rPr lang="en-US" sz="2400" dirty="0"/>
              <a:t>         0,</a:t>
            </a:r>
          </a:p>
          <a:p>
            <a:r>
              <a:rPr lang="en-US" sz="2400" dirty="0"/>
              <a:t>         0) = .0054432</a:t>
            </a:r>
          </a:p>
        </p:txBody>
      </p:sp>
      <p:sp>
        <p:nvSpPr>
          <p:cNvPr id="13" name="Rectangle 12"/>
          <p:cNvSpPr/>
          <p:nvPr/>
        </p:nvSpPr>
        <p:spPr>
          <a:xfrm>
            <a:off x="2449000" y="4929178"/>
            <a:ext cx="498830" cy="1850828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297886" y="5854592"/>
            <a:ext cx="498830" cy="404822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58208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7995133"/>
              </p:ext>
            </p:extLst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70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60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25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154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950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96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5345593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50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901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4822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1</a:t>
                      </a:r>
                      <a:r>
                        <a:rPr lang="en-US" baseline="0" dirty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2</a:t>
                      </a:r>
                      <a:r>
                        <a:rPr lang="en-US" baseline="0" dirty="0"/>
                        <a:t>=doctor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3</a:t>
                      </a:r>
                      <a:r>
                        <a:rPr lang="en-US" baseline="0" dirty="0"/>
                        <a:t>=is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4</a:t>
                      </a:r>
                      <a:r>
                        <a:rPr lang="en-US" baseline="0" dirty="0"/>
                        <a:t>=in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.001512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.00021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.027216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.0054432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.00027216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8487980"/>
              </p:ext>
            </p:extLst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9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89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241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cxnSp>
        <p:nvCxnSpPr>
          <p:cNvPr id="16" name="Straight Arrow Connector 15"/>
          <p:cNvCxnSpPr/>
          <p:nvPr/>
        </p:nvCxnSpPr>
        <p:spPr>
          <a:xfrm flipH="1" flipV="1">
            <a:off x="6713489" y="2033442"/>
            <a:ext cx="354969" cy="108713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 flipV="1">
            <a:off x="5298346" y="1545772"/>
            <a:ext cx="668921" cy="65314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 flipV="1">
            <a:off x="5297715" y="1669143"/>
            <a:ext cx="708204" cy="36430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4092397" y="1915886"/>
            <a:ext cx="624746" cy="376268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3987169" y="1545772"/>
            <a:ext cx="752061" cy="779039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/>
              <a:t>Fourth Column</a:t>
            </a:r>
            <a:endParaRPr lang="en-US" dirty="0"/>
          </a:p>
        </p:txBody>
      </p:sp>
      <p:cxnSp>
        <p:nvCxnSpPr>
          <p:cNvPr id="12" name="Straight Arrow Connector 11"/>
          <p:cNvCxnSpPr/>
          <p:nvPr/>
        </p:nvCxnSpPr>
        <p:spPr>
          <a:xfrm flipH="1" flipV="1">
            <a:off x="6758609" y="1935291"/>
            <a:ext cx="361912" cy="680164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3531853" y="3403302"/>
            <a:ext cx="476611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v[</a:t>
            </a:r>
            <a:r>
              <a:rPr lang="en-US" sz="2400" dirty="0" err="1"/>
              <a:t>A,in</a:t>
            </a:r>
            <a:r>
              <a:rPr lang="en-US" sz="2400" dirty="0"/>
              <a:t>] = </a:t>
            </a:r>
            <a:r>
              <a:rPr lang="en-US" sz="2400" dirty="0" err="1"/>
              <a:t>max</a:t>
            </a:r>
            <a:r>
              <a:rPr lang="en-US" sz="2400" baseline="-25000" dirty="0" err="1"/>
              <a:t>t</a:t>
            </a:r>
            <a:r>
              <a:rPr lang="en-US" sz="2400" baseline="-25000" dirty="0"/>
              <a:t>'</a:t>
            </a:r>
            <a:r>
              <a:rPr lang="en-US" sz="2400" dirty="0"/>
              <a:t> v[</a:t>
            </a:r>
            <a:r>
              <a:rPr lang="en-US" sz="2400" dirty="0" err="1"/>
              <a:t>t',is</a:t>
            </a:r>
            <a:r>
              <a:rPr lang="en-US" sz="2400" dirty="0"/>
              <a:t>]*P(</a:t>
            </a:r>
            <a:r>
              <a:rPr lang="en-US" sz="2400" dirty="0" err="1"/>
              <a:t>A|t</a:t>
            </a:r>
            <a:r>
              <a:rPr lang="en-US" sz="2400" dirty="0"/>
              <a:t>')*P(</a:t>
            </a:r>
            <a:r>
              <a:rPr lang="en-US" sz="2400" dirty="0" err="1"/>
              <a:t>in|A</a:t>
            </a:r>
            <a:r>
              <a:rPr lang="en-US" sz="2400" dirty="0"/>
              <a:t>)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296228" y="3915600"/>
            <a:ext cx="2815643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max(.001512*.04*.1,</a:t>
            </a:r>
            <a:br>
              <a:rPr lang="en-US" sz="2400" dirty="0"/>
            </a:br>
            <a:r>
              <a:rPr lang="en-US" sz="2400" dirty="0"/>
              <a:t>         .027216*.1*.1,</a:t>
            </a:r>
          </a:p>
          <a:p>
            <a:r>
              <a:rPr lang="en-US" sz="2400" dirty="0"/>
              <a:t>         0,</a:t>
            </a:r>
          </a:p>
          <a:p>
            <a:r>
              <a:rPr lang="en-US" sz="2400" dirty="0"/>
              <a:t>         0,</a:t>
            </a:r>
          </a:p>
          <a:p>
            <a:r>
              <a:rPr lang="en-US" sz="2400" dirty="0"/>
              <a:t>         0) = .00027216</a:t>
            </a:r>
          </a:p>
        </p:txBody>
      </p:sp>
      <p:sp>
        <p:nvSpPr>
          <p:cNvPr id="17" name="Rectangle 16"/>
          <p:cNvSpPr/>
          <p:nvPr/>
        </p:nvSpPr>
        <p:spPr>
          <a:xfrm>
            <a:off x="3026229" y="4936897"/>
            <a:ext cx="498830" cy="1850828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297886" y="6197483"/>
            <a:ext cx="498830" cy="404822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5948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2654868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50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901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4822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1</a:t>
                      </a:r>
                      <a:r>
                        <a:rPr lang="en-US" baseline="0" dirty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2</a:t>
                      </a:r>
                      <a:r>
                        <a:rPr lang="en-US" baseline="0" dirty="0"/>
                        <a:t>=doctor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3</a:t>
                      </a:r>
                      <a:r>
                        <a:rPr lang="en-US" baseline="0" dirty="0"/>
                        <a:t>=is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4</a:t>
                      </a:r>
                      <a:r>
                        <a:rPr lang="en-US" baseline="0" dirty="0"/>
                        <a:t>=in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.001512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rgbClr val="FF0000"/>
                          </a:solidFill>
                        </a:rPr>
                        <a:t>.000027216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.00021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.027216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.0054432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.00027216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19246"/>
              </p:ext>
            </p:extLst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70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60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25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154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950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96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8487980"/>
              </p:ext>
            </p:extLst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9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89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241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cxnSp>
        <p:nvCxnSpPr>
          <p:cNvPr id="12" name="Straight Arrow Connector 11"/>
          <p:cNvCxnSpPr/>
          <p:nvPr/>
        </p:nvCxnSpPr>
        <p:spPr>
          <a:xfrm flipH="1">
            <a:off x="7991061" y="2477211"/>
            <a:ext cx="435114" cy="531032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 flipV="1">
            <a:off x="6713489" y="2033442"/>
            <a:ext cx="354969" cy="108713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 flipV="1">
            <a:off x="5298346" y="1545772"/>
            <a:ext cx="668921" cy="65314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 flipV="1">
            <a:off x="5297715" y="1669143"/>
            <a:ext cx="708204" cy="36430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4092397" y="1915886"/>
            <a:ext cx="624746" cy="376268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3987169" y="1545772"/>
            <a:ext cx="752061" cy="779039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/>
              <a:t>End of sentence</a:t>
            </a:r>
            <a:endParaRPr lang="en-US" dirty="0"/>
          </a:p>
        </p:txBody>
      </p:sp>
      <p:cxnSp>
        <p:nvCxnSpPr>
          <p:cNvPr id="15" name="Straight Arrow Connector 14"/>
          <p:cNvCxnSpPr/>
          <p:nvPr/>
        </p:nvCxnSpPr>
        <p:spPr>
          <a:xfrm flipH="1" flipV="1">
            <a:off x="6758609" y="1935291"/>
            <a:ext cx="361912" cy="680164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4125338" y="3679547"/>
            <a:ext cx="43643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v[&lt;/s&gt;] = </a:t>
            </a:r>
            <a:r>
              <a:rPr lang="en-US" sz="2400" dirty="0" err="1"/>
              <a:t>max</a:t>
            </a:r>
            <a:r>
              <a:rPr lang="en-US" sz="2400" baseline="-25000" dirty="0" err="1"/>
              <a:t>t</a:t>
            </a:r>
            <a:r>
              <a:rPr lang="en-US" sz="2400" baseline="-25000" dirty="0"/>
              <a:t>'</a:t>
            </a:r>
            <a:r>
              <a:rPr lang="en-US" sz="2400" dirty="0"/>
              <a:t> v[</a:t>
            </a:r>
            <a:r>
              <a:rPr lang="en-US" sz="2400" dirty="0" err="1"/>
              <a:t>t',in</a:t>
            </a:r>
            <a:r>
              <a:rPr lang="en-US" sz="2400" dirty="0"/>
              <a:t>]*P(&lt;/s&gt;|t')</a:t>
            </a:r>
          </a:p>
        </p:txBody>
      </p:sp>
      <p:sp>
        <p:nvSpPr>
          <p:cNvPr id="19" name="Rectangle 18"/>
          <p:cNvSpPr/>
          <p:nvPr/>
        </p:nvSpPr>
        <p:spPr>
          <a:xfrm>
            <a:off x="4463977" y="4233816"/>
            <a:ext cx="4373313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max(0,</a:t>
            </a:r>
            <a:br>
              <a:rPr lang="en-US" sz="2400" dirty="0"/>
            </a:br>
            <a:r>
              <a:rPr lang="en-US" sz="2400" dirty="0"/>
              <a:t>         0,</a:t>
            </a:r>
          </a:p>
          <a:p>
            <a:r>
              <a:rPr lang="en-US" sz="2400" dirty="0"/>
              <a:t>         0,</a:t>
            </a:r>
          </a:p>
          <a:p>
            <a:r>
              <a:rPr lang="en-US" sz="2400" dirty="0"/>
              <a:t>         .0054432*0,</a:t>
            </a:r>
          </a:p>
          <a:p>
            <a:r>
              <a:rPr lang="en-US" sz="2400" dirty="0"/>
              <a:t>         .00027216*.1) = .000027216</a:t>
            </a:r>
          </a:p>
        </p:txBody>
      </p:sp>
      <p:sp>
        <p:nvSpPr>
          <p:cNvPr id="21" name="Rectangle 20"/>
          <p:cNvSpPr/>
          <p:nvPr/>
        </p:nvSpPr>
        <p:spPr>
          <a:xfrm>
            <a:off x="3626508" y="4936897"/>
            <a:ext cx="498830" cy="1850828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02989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Tab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69020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50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901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4822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1</a:t>
                      </a:r>
                      <a:r>
                        <a:rPr lang="en-US" baseline="0" dirty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2</a:t>
                      </a:r>
                      <a:r>
                        <a:rPr lang="en-US" baseline="0" dirty="0"/>
                        <a:t>=doctor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3</a:t>
                      </a:r>
                      <a:r>
                        <a:rPr lang="en-US" baseline="0" dirty="0"/>
                        <a:t>=is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4</a:t>
                      </a:r>
                      <a:r>
                        <a:rPr lang="en-US" baseline="0" dirty="0"/>
                        <a:t>=in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.001512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.000027216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.00021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.027216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.0054432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.00027216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8487980"/>
              </p:ext>
            </p:extLst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9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89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241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cxnSp>
        <p:nvCxnSpPr>
          <p:cNvPr id="12" name="Straight Arrow Connector 11"/>
          <p:cNvCxnSpPr/>
          <p:nvPr/>
        </p:nvCxnSpPr>
        <p:spPr>
          <a:xfrm flipH="1">
            <a:off x="7866743" y="2477211"/>
            <a:ext cx="559432" cy="622307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 flipV="1">
            <a:off x="6713489" y="2033442"/>
            <a:ext cx="354969" cy="108713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 flipV="1">
            <a:off x="5298346" y="1545772"/>
            <a:ext cx="668921" cy="65314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 flipV="1">
            <a:off x="5297715" y="1669143"/>
            <a:ext cx="708204" cy="36430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4092397" y="1915886"/>
            <a:ext cx="624746" cy="376268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3987169" y="1545772"/>
            <a:ext cx="752061" cy="779039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 dirty="0"/>
              <a:t>Completed Chart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flipH="1" flipV="1">
            <a:off x="6758609" y="1935291"/>
            <a:ext cx="361912" cy="680164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4700018"/>
              </p:ext>
            </p:extLst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70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60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25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154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950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96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511967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4" name="Table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4400441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50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901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4822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1</a:t>
                      </a:r>
                      <a:r>
                        <a:rPr lang="en-US" baseline="0" dirty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2</a:t>
                      </a:r>
                      <a:r>
                        <a:rPr lang="en-US" baseline="0" dirty="0"/>
                        <a:t>=doctor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3</a:t>
                      </a:r>
                      <a:r>
                        <a:rPr lang="en-US" baseline="0" dirty="0"/>
                        <a:t>=is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4</a:t>
                      </a:r>
                      <a:r>
                        <a:rPr lang="en-US" baseline="0" dirty="0"/>
                        <a:t>=in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.001512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.000027216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.00021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.027216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.0054432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.00027216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8487980"/>
              </p:ext>
            </p:extLst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9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89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241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cxnSp>
        <p:nvCxnSpPr>
          <p:cNvPr id="12" name="Straight Arrow Connector 11"/>
          <p:cNvCxnSpPr/>
          <p:nvPr/>
        </p:nvCxnSpPr>
        <p:spPr>
          <a:xfrm flipH="1">
            <a:off x="7866743" y="2498265"/>
            <a:ext cx="559432" cy="622307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 flipV="1">
            <a:off x="6713489" y="2033442"/>
            <a:ext cx="354969" cy="108713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 flipV="1">
            <a:off x="5298346" y="1545772"/>
            <a:ext cx="668921" cy="65314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 flipV="1">
            <a:off x="5297715" y="1669143"/>
            <a:ext cx="708204" cy="36430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4092397" y="1915886"/>
            <a:ext cx="624746" cy="376268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3987169" y="1545772"/>
            <a:ext cx="752061" cy="779039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 dirty="0"/>
              <a:t>Following the </a:t>
            </a:r>
            <a:r>
              <a:rPr lang="en-US" dirty="0" err="1"/>
              <a:t>Backtraces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3905487" y="3252635"/>
            <a:ext cx="3738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D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849938" y="3252634"/>
            <a:ext cx="3834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N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164674" y="3266267"/>
            <a:ext cx="3593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V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275669" y="3252633"/>
            <a:ext cx="362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A</a:t>
            </a:r>
          </a:p>
        </p:txBody>
      </p:sp>
      <p:cxnSp>
        <p:nvCxnSpPr>
          <p:cNvPr id="21" name="Straight Arrow Connector 20"/>
          <p:cNvCxnSpPr/>
          <p:nvPr/>
        </p:nvCxnSpPr>
        <p:spPr>
          <a:xfrm flipH="1" flipV="1">
            <a:off x="6758609" y="1935291"/>
            <a:ext cx="361912" cy="680164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4700018"/>
              </p:ext>
            </p:extLst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70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60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25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154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950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96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04338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  <p:set>
                                      <p:cBhvr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  <p:set>
                                      <p:cBhvr>
                                        <p:cTn id="3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5" grpId="0"/>
      <p:bldP spid="17" grpId="0"/>
      <p:bldP spid="19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Quiz 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Naive Bayes formulation P(Y)P(X</a:t>
            </a:r>
            <a:r>
              <a:rPr lang="en-US" baseline="-25000" dirty="0"/>
              <a:t>1</a:t>
            </a:r>
            <a:r>
              <a:rPr lang="en-US" dirty="0"/>
              <a:t>|Y)P(X</a:t>
            </a:r>
            <a:r>
              <a:rPr lang="en-US" baseline="-25000" dirty="0"/>
              <a:t>2</a:t>
            </a:r>
            <a:r>
              <a:rPr lang="en-US" dirty="0"/>
              <a:t>|Y)...P(X</a:t>
            </a:r>
            <a:r>
              <a:rPr lang="en-US" baseline="-25000" dirty="0"/>
              <a:t>N</a:t>
            </a:r>
            <a:r>
              <a:rPr lang="en-US" dirty="0"/>
              <a:t>|Y) calculates...</a:t>
            </a:r>
          </a:p>
          <a:p>
            <a:pPr marL="914400" lvl="1" indent="-457200">
              <a:buFont typeface="+mj-lt"/>
              <a:buAutoNum type="alphaUcPeriod"/>
            </a:pPr>
            <a:r>
              <a:rPr lang="en-US" dirty="0"/>
              <a:t>The joint probability P(X, Y)</a:t>
            </a:r>
          </a:p>
          <a:p>
            <a:pPr marL="914400" lvl="1" indent="-457200">
              <a:buFont typeface="+mj-lt"/>
              <a:buAutoNum type="alphaUcPeriod"/>
            </a:pPr>
            <a:r>
              <a:rPr lang="en-US" dirty="0"/>
              <a:t>The conditional probability P(X|Y)</a:t>
            </a:r>
          </a:p>
          <a:p>
            <a:pPr marL="914400" lvl="1" indent="-457200">
              <a:buFont typeface="+mj-lt"/>
              <a:buAutoNum type="alphaUcPeriod"/>
            </a:pPr>
            <a:r>
              <a:rPr lang="en-US" dirty="0"/>
              <a:t>The conditional probability P(Y|X)</a:t>
            </a:r>
          </a:p>
        </p:txBody>
      </p:sp>
    </p:spTree>
    <p:extLst>
      <p:ext uri="{BB962C8B-B14F-4D97-AF65-F5344CB8AC3E}">
        <p14:creationId xmlns:p14="http://schemas.microsoft.com/office/powerpoint/2010/main" val="49899586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 Transition and Emission Probabilities Need Smoothing?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Emissions</a:t>
            </a:r>
            <a:r>
              <a:rPr lang="en-US" dirty="0"/>
              <a:t>: Yes, because if there is any word w in the test data such that P(</a:t>
            </a:r>
            <a:r>
              <a:rPr lang="en-US" dirty="0" err="1"/>
              <a:t>w|t</a:t>
            </a:r>
            <a:r>
              <a:rPr lang="en-US" dirty="0"/>
              <a:t>) = 0 for all tags t, then the whole joint probability P(W, T) will go to 0.</a:t>
            </a:r>
          </a:p>
          <a:p>
            <a:r>
              <a:rPr lang="en-US" b="1" dirty="0"/>
              <a:t>Transitions</a:t>
            </a:r>
            <a:r>
              <a:rPr lang="en-US" dirty="0"/>
              <a:t>: Not necessarily, but if any transition probabilities are estimated as 0, that tag bigram will never be predicted</a:t>
            </a:r>
          </a:p>
          <a:p>
            <a:r>
              <a:rPr lang="en-US" dirty="0"/>
              <a:t>What are some transitions that should NEVER occur in a bigram HMM?</a:t>
            </a:r>
          </a:p>
          <a:p>
            <a:pPr lvl="1"/>
            <a:r>
              <a:rPr lang="en-US" dirty="0"/>
              <a:t>* -&gt; &lt;s&gt;</a:t>
            </a:r>
          </a:p>
          <a:p>
            <a:pPr lvl="1"/>
            <a:r>
              <a:rPr lang="en-US" dirty="0"/>
              <a:t>&lt;/s&gt; -&gt; *</a:t>
            </a:r>
          </a:p>
          <a:p>
            <a:pPr lvl="1"/>
            <a:r>
              <a:rPr lang="en-US" dirty="0"/>
              <a:t>&lt;s&gt; -&gt; &lt;/s&gt;</a:t>
            </a:r>
          </a:p>
        </p:txBody>
      </p:sp>
    </p:spTree>
    <p:extLst>
      <p:ext uri="{BB962C8B-B14F-4D97-AF65-F5344CB8AC3E}">
        <p14:creationId xmlns:p14="http://schemas.microsoft.com/office/powerpoint/2010/main" val="717279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Higher-Order HMMs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Equations thus far have been for bigram HMMs, i.e. </a:t>
            </a:r>
            <a:br>
              <a:rPr lang="en-US" dirty="0"/>
            </a:br>
            <a:r>
              <a:rPr lang="en-US" dirty="0"/>
              <a:t>transitions P(t</a:t>
            </a:r>
            <a:r>
              <a:rPr lang="en-US" baseline="-25000" dirty="0"/>
              <a:t>i</a:t>
            </a:r>
            <a:r>
              <a:rPr lang="en-US" dirty="0"/>
              <a:t>|t</a:t>
            </a:r>
            <a:r>
              <a:rPr lang="en-US" baseline="-25000" dirty="0"/>
              <a:t>i-1</a:t>
            </a:r>
            <a:r>
              <a:rPr lang="en-US" dirty="0"/>
              <a:t>)</a:t>
            </a:r>
          </a:p>
          <a:p>
            <a:r>
              <a:rPr lang="en-US" dirty="0"/>
              <a:t>But we can increase the order of the n-gram (i.e. n &gt; 2). e.g. trigram HMMs = P(t</a:t>
            </a:r>
            <a:r>
              <a:rPr lang="en-US" baseline="-25000" dirty="0"/>
              <a:t>i</a:t>
            </a:r>
            <a:r>
              <a:rPr lang="en-US" dirty="0"/>
              <a:t>|t</a:t>
            </a:r>
            <a:r>
              <a:rPr lang="en-US" baseline="-25000" dirty="0"/>
              <a:t>i-1</a:t>
            </a:r>
            <a:r>
              <a:rPr lang="en-US" dirty="0"/>
              <a:t>,t</a:t>
            </a:r>
            <a:r>
              <a:rPr lang="en-US" baseline="-25000" dirty="0"/>
              <a:t>i-2</a:t>
            </a:r>
            <a:r>
              <a:rPr lang="en-US" dirty="0"/>
              <a:t>) [see </a:t>
            </a:r>
            <a:r>
              <a:rPr lang="en-US" dirty="0" err="1"/>
              <a:t>collins</a:t>
            </a:r>
            <a:r>
              <a:rPr lang="en-US" dirty="0"/>
              <a:t> notes]</a:t>
            </a:r>
          </a:p>
          <a:p>
            <a:r>
              <a:rPr lang="en-US" dirty="0"/>
              <a:t>As usual, smoothing the transition distributions becomes more important with higher-order models</a:t>
            </a:r>
          </a:p>
        </p:txBody>
      </p:sp>
    </p:spTree>
    <p:extLst>
      <p:ext uri="{BB962C8B-B14F-4D97-AF65-F5344CB8AC3E}">
        <p14:creationId xmlns:p14="http://schemas.microsoft.com/office/powerpoint/2010/main" val="374896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Else Can we do?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Suppose you want to find the likelihood of an input sequence, P(W)</a:t>
            </a:r>
          </a:p>
          <a:p>
            <a:r>
              <a:rPr lang="en-US" dirty="0"/>
              <a:t>The HMM models P(T, W); by law of total probability sum over all T and you get P(W)</a:t>
            </a:r>
          </a:p>
          <a:p>
            <a:pPr lvl="1"/>
            <a:r>
              <a:rPr lang="en-US" dirty="0"/>
              <a:t>Why do you want to do this?</a:t>
            </a:r>
          </a:p>
          <a:p>
            <a:pPr lvl="1"/>
            <a:r>
              <a:rPr lang="en-US" dirty="0"/>
              <a:t>If you have a high P(W) that means your model likes your data; if your data is good data, it's an indication you have a good model</a:t>
            </a:r>
          </a:p>
          <a:p>
            <a:r>
              <a:rPr lang="en-US" dirty="0"/>
              <a:t>There are an exponential number of members of T</a:t>
            </a:r>
          </a:p>
          <a:p>
            <a:pPr lvl="1"/>
            <a:r>
              <a:rPr lang="en-US" dirty="0"/>
              <a:t>We can use the </a:t>
            </a:r>
            <a:r>
              <a:rPr lang="en-US" u="sng" dirty="0"/>
              <a:t>forward</a:t>
            </a:r>
            <a:r>
              <a:rPr lang="en-US" dirty="0"/>
              <a:t> algorithm, which is very similar to Viterbi</a:t>
            </a:r>
          </a:p>
          <a:p>
            <a:pPr lvl="1"/>
            <a:r>
              <a:rPr lang="en-US" dirty="0"/>
              <a:t>Replace max with sum (no </a:t>
            </a:r>
            <a:r>
              <a:rPr lang="en-US" dirty="0" err="1"/>
              <a:t>backpointers</a:t>
            </a:r>
            <a:r>
              <a:rPr lang="en-US" dirty="0"/>
              <a:t> needed)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930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sequence labeling tasks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Named Entity Recognition</a:t>
            </a:r>
            <a:r>
              <a:rPr lang="en-US" dirty="0"/>
              <a:t> (NER): label words as beginning to </a:t>
            </a:r>
            <a:r>
              <a:rPr lang="en-US" b="1" dirty="0"/>
              <a:t>persons (PER)</a:t>
            </a:r>
            <a:r>
              <a:rPr lang="en-US" dirty="0"/>
              <a:t>, </a:t>
            </a:r>
            <a:r>
              <a:rPr lang="en-US" b="1" dirty="0"/>
              <a:t>organizations (ORG), locations (LOC)</a:t>
            </a:r>
            <a:r>
              <a:rPr lang="en-US" dirty="0"/>
              <a:t>, or none of the above</a:t>
            </a:r>
            <a:endParaRPr lang="en-US" b="1" dirty="0"/>
          </a:p>
          <a:p>
            <a:pPr lvl="1"/>
            <a:r>
              <a:rPr lang="en-US" dirty="0"/>
              <a:t>Barack/</a:t>
            </a:r>
            <a:r>
              <a:rPr lang="en-US" dirty="0">
                <a:solidFill>
                  <a:schemeClr val="accent1"/>
                </a:solidFill>
              </a:rPr>
              <a:t>PER</a:t>
            </a:r>
            <a:r>
              <a:rPr lang="en-US" dirty="0"/>
              <a:t> Obama/</a:t>
            </a:r>
            <a:r>
              <a:rPr lang="en-US" dirty="0">
                <a:solidFill>
                  <a:schemeClr val="accent1"/>
                </a:solidFill>
              </a:rPr>
              <a:t>PER</a:t>
            </a:r>
            <a:r>
              <a:rPr lang="en-US" dirty="0"/>
              <a:t> spoke/N from/N the/N White/</a:t>
            </a:r>
            <a:r>
              <a:rPr lang="en-US" dirty="0">
                <a:solidFill>
                  <a:schemeClr val="accent1"/>
                </a:solidFill>
              </a:rPr>
              <a:t>LOC</a:t>
            </a:r>
            <a:r>
              <a:rPr lang="en-US" dirty="0"/>
              <a:t> House/</a:t>
            </a:r>
            <a:r>
              <a:rPr lang="en-US" dirty="0">
                <a:solidFill>
                  <a:schemeClr val="accent1"/>
                </a:solidFill>
              </a:rPr>
              <a:t>LOC</a:t>
            </a:r>
            <a:r>
              <a:rPr lang="en-US" dirty="0"/>
              <a:t> today/N ./N</a:t>
            </a:r>
          </a:p>
          <a:p>
            <a:r>
              <a:rPr lang="en-US" b="1" dirty="0"/>
              <a:t>Information field segmentation</a:t>
            </a:r>
            <a:r>
              <a:rPr lang="en-US" dirty="0"/>
              <a:t>: Given specific text type (e.g. classified ad), find which words belong to which "fields" for </a:t>
            </a:r>
            <a:r>
              <a:rPr lang="en-US" dirty="0" err="1"/>
              <a:t>db</a:t>
            </a:r>
            <a:r>
              <a:rPr lang="en-US" dirty="0"/>
              <a:t> creation (price/size/location, author/title/year)</a:t>
            </a:r>
          </a:p>
          <a:p>
            <a:pPr lvl="1"/>
            <a:r>
              <a:rPr lang="en-US" dirty="0"/>
              <a:t>3BR/</a:t>
            </a:r>
            <a:r>
              <a:rPr lang="en-US" dirty="0">
                <a:solidFill>
                  <a:schemeClr val="accent1"/>
                </a:solidFill>
              </a:rPr>
              <a:t>SIZE</a:t>
            </a:r>
            <a:r>
              <a:rPr lang="en-US" dirty="0"/>
              <a:t> apt/</a:t>
            </a:r>
            <a:r>
              <a:rPr lang="en-US" dirty="0">
                <a:solidFill>
                  <a:schemeClr val="accent1"/>
                </a:solidFill>
              </a:rPr>
              <a:t>TYPE</a:t>
            </a:r>
            <a:r>
              <a:rPr lang="en-US" dirty="0"/>
              <a:t> in/N West/</a:t>
            </a:r>
            <a:r>
              <a:rPr lang="en-US" dirty="0">
                <a:solidFill>
                  <a:schemeClr val="accent1"/>
                </a:solidFill>
              </a:rPr>
              <a:t>LOC</a:t>
            </a:r>
            <a:r>
              <a:rPr lang="en-US" dirty="0"/>
              <a:t> Adams/</a:t>
            </a:r>
            <a:r>
              <a:rPr lang="en-US" dirty="0">
                <a:solidFill>
                  <a:schemeClr val="accent1"/>
                </a:solidFill>
              </a:rPr>
              <a:t>LOC</a:t>
            </a:r>
            <a:r>
              <a:rPr lang="en-US" dirty="0"/>
              <a:t> ,/N near/</a:t>
            </a:r>
            <a:r>
              <a:rPr lang="en-US" dirty="0">
                <a:solidFill>
                  <a:schemeClr val="accent1"/>
                </a:solidFill>
              </a:rPr>
              <a:t>LOC</a:t>
            </a:r>
            <a:r>
              <a:rPr lang="en-US" dirty="0"/>
              <a:t> USC/</a:t>
            </a:r>
            <a:r>
              <a:rPr lang="en-US" dirty="0">
                <a:solidFill>
                  <a:schemeClr val="accent1"/>
                </a:solidFill>
              </a:rPr>
              <a:t>LOC</a:t>
            </a:r>
            <a:r>
              <a:rPr lang="en-US" dirty="0"/>
              <a:t> ./N Bright/</a:t>
            </a:r>
            <a:r>
              <a:rPr lang="en-US" dirty="0">
                <a:solidFill>
                  <a:schemeClr val="accent1"/>
                </a:solidFill>
              </a:rPr>
              <a:t>FEAT</a:t>
            </a:r>
            <a:r>
              <a:rPr lang="en-US" dirty="0"/>
              <a:t> ,/N well/</a:t>
            </a:r>
            <a:r>
              <a:rPr lang="en-US" dirty="0">
                <a:solidFill>
                  <a:schemeClr val="accent1"/>
                </a:solidFill>
              </a:rPr>
              <a:t>FEAT</a:t>
            </a:r>
            <a:r>
              <a:rPr lang="en-US" dirty="0"/>
              <a:t> maintained/</a:t>
            </a:r>
            <a:r>
              <a:rPr lang="en-US" dirty="0">
                <a:solidFill>
                  <a:schemeClr val="accent1"/>
                </a:solidFill>
              </a:rPr>
              <a:t>FEAT</a:t>
            </a:r>
            <a:r>
              <a:rPr lang="en-US" dirty="0"/>
              <a:t> ...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901259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Table 11"/>
          <p:cNvGraphicFramePr>
            <a:graphicFrameLocks noGrp="1"/>
          </p:cNvGraphicFramePr>
          <p:nvPr>
            <p:extLst/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70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60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25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154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950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96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3926877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50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901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4822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1</a:t>
                      </a:r>
                      <a:r>
                        <a:rPr lang="en-US" baseline="0" dirty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2</a:t>
                      </a:r>
                      <a:r>
                        <a:rPr lang="en-US" baseline="0" dirty="0"/>
                        <a:t>=doctor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3</a:t>
                      </a:r>
                      <a:r>
                        <a:rPr lang="en-US" baseline="0" dirty="0"/>
                        <a:t>=is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4</a:t>
                      </a:r>
                      <a:r>
                        <a:rPr lang="en-US" baseline="0" dirty="0"/>
                        <a:t>=in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.0756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9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89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241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 dirty="0"/>
              <a:t>Second Column, Viterbi Algorithm</a:t>
            </a:r>
          </a:p>
        </p:txBody>
      </p:sp>
      <p:sp>
        <p:nvSpPr>
          <p:cNvPr id="2" name="Rectangle 1"/>
          <p:cNvSpPr/>
          <p:nvPr/>
        </p:nvSpPr>
        <p:spPr>
          <a:xfrm>
            <a:off x="3093079" y="3358977"/>
            <a:ext cx="62671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v[</a:t>
            </a:r>
            <a:r>
              <a:rPr lang="en-US" sz="2400" dirty="0" err="1"/>
              <a:t>N,doctor</a:t>
            </a:r>
            <a:r>
              <a:rPr lang="en-US" sz="2400" dirty="0"/>
              <a:t>] = </a:t>
            </a:r>
            <a:r>
              <a:rPr lang="en-US" sz="2400" dirty="0" err="1">
                <a:solidFill>
                  <a:srgbClr val="FF0000"/>
                </a:solidFill>
              </a:rPr>
              <a:t>max</a:t>
            </a:r>
            <a:r>
              <a:rPr lang="en-US" sz="2400" baseline="-25000" dirty="0" err="1"/>
              <a:t>t</a:t>
            </a:r>
            <a:r>
              <a:rPr lang="en-US" sz="2400" baseline="-25000" dirty="0"/>
              <a:t>'</a:t>
            </a:r>
            <a:r>
              <a:rPr lang="en-US" sz="2400" dirty="0"/>
              <a:t> v[</a:t>
            </a:r>
            <a:r>
              <a:rPr lang="en-US" sz="2400" dirty="0" err="1"/>
              <a:t>t',the</a:t>
            </a:r>
            <a:r>
              <a:rPr lang="en-US" sz="2400" dirty="0"/>
              <a:t>]*P(</a:t>
            </a:r>
            <a:r>
              <a:rPr lang="en-US" sz="2400" dirty="0" err="1"/>
              <a:t>N|t</a:t>
            </a:r>
            <a:r>
              <a:rPr lang="en-US" sz="2400" dirty="0"/>
              <a:t>')*P(</a:t>
            </a:r>
            <a:r>
              <a:rPr lang="en-US" sz="2400" dirty="0" err="1"/>
              <a:t>doctor|N</a:t>
            </a:r>
            <a:r>
              <a:rPr lang="en-US" sz="2400" dirty="0"/>
              <a:t>)</a:t>
            </a:r>
          </a:p>
        </p:txBody>
      </p:sp>
      <p:sp>
        <p:nvSpPr>
          <p:cNvPr id="10" name="Rectangle 9"/>
          <p:cNvSpPr/>
          <p:nvPr/>
        </p:nvSpPr>
        <p:spPr>
          <a:xfrm>
            <a:off x="4650508" y="3873728"/>
            <a:ext cx="405155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max</a:t>
            </a:r>
            <a:r>
              <a:rPr lang="en-US" sz="2400" dirty="0"/>
              <a:t>(0,0,.21*.9*.4.,0,0) = .0756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605999" y="4533250"/>
            <a:ext cx="362996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P(N|D)*P(</a:t>
            </a:r>
            <a:r>
              <a:rPr lang="en-US" sz="2400" dirty="0" err="1"/>
              <a:t>doctor|N</a:t>
            </a:r>
            <a:r>
              <a:rPr lang="en-US" sz="2400" dirty="0"/>
              <a:t>) = .9*.4</a:t>
            </a:r>
          </a:p>
        </p:txBody>
      </p:sp>
      <p:sp>
        <p:nvSpPr>
          <p:cNvPr id="13" name="Rectangle 12"/>
          <p:cNvSpPr/>
          <p:nvPr/>
        </p:nvSpPr>
        <p:spPr>
          <a:xfrm>
            <a:off x="795799" y="5688787"/>
            <a:ext cx="507678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9427029" y="4764082"/>
            <a:ext cx="507678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33457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Table 11"/>
          <p:cNvGraphicFramePr>
            <a:graphicFrameLocks noGrp="1"/>
          </p:cNvGraphicFramePr>
          <p:nvPr>
            <p:extLst/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70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60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25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154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950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96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7221001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50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901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4822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1</a:t>
                      </a:r>
                      <a:r>
                        <a:rPr lang="en-US" baseline="0" dirty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2</a:t>
                      </a:r>
                      <a:r>
                        <a:rPr lang="en-US" baseline="0" dirty="0"/>
                        <a:t>=doctor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3</a:t>
                      </a:r>
                      <a:r>
                        <a:rPr lang="en-US" baseline="0" dirty="0"/>
                        <a:t>=is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4</a:t>
                      </a:r>
                      <a:r>
                        <a:rPr lang="en-US" baseline="0" dirty="0"/>
                        <a:t>=in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.0756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9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89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241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 dirty="0"/>
              <a:t>Second Column, Forward Algorithm</a:t>
            </a:r>
          </a:p>
        </p:txBody>
      </p:sp>
      <p:sp>
        <p:nvSpPr>
          <p:cNvPr id="2" name="Rectangle 1"/>
          <p:cNvSpPr/>
          <p:nvPr/>
        </p:nvSpPr>
        <p:spPr>
          <a:xfrm>
            <a:off x="3093079" y="3358977"/>
            <a:ext cx="59101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v[</a:t>
            </a:r>
            <a:r>
              <a:rPr lang="en-US" sz="2400" dirty="0" err="1"/>
              <a:t>N,doctor</a:t>
            </a:r>
            <a:r>
              <a:rPr lang="en-US" sz="2400" dirty="0"/>
              <a:t>] = </a:t>
            </a:r>
            <a:r>
              <a:rPr lang="en-US" sz="2400" dirty="0">
                <a:solidFill>
                  <a:srgbClr val="FF0000"/>
                </a:solidFill>
              </a:rPr>
              <a:t>∑</a:t>
            </a:r>
            <a:r>
              <a:rPr lang="en-US" sz="2400" baseline="-25000" dirty="0">
                <a:solidFill>
                  <a:srgbClr val="FF0000"/>
                </a:solidFill>
              </a:rPr>
              <a:t>t'</a:t>
            </a:r>
            <a:r>
              <a:rPr lang="en-US" sz="2400" dirty="0"/>
              <a:t> v[</a:t>
            </a:r>
            <a:r>
              <a:rPr lang="en-US" sz="2400" dirty="0" err="1"/>
              <a:t>t',the</a:t>
            </a:r>
            <a:r>
              <a:rPr lang="en-US" sz="2400" dirty="0"/>
              <a:t>]*P(</a:t>
            </a:r>
            <a:r>
              <a:rPr lang="en-US" sz="2400" dirty="0" err="1"/>
              <a:t>N|t</a:t>
            </a:r>
            <a:r>
              <a:rPr lang="en-US" sz="2400" dirty="0"/>
              <a:t>')*P(</a:t>
            </a:r>
            <a:r>
              <a:rPr lang="en-US" sz="2400" dirty="0" err="1"/>
              <a:t>doctor|N</a:t>
            </a:r>
            <a:r>
              <a:rPr lang="en-US" sz="2400" dirty="0"/>
              <a:t>)</a:t>
            </a:r>
          </a:p>
        </p:txBody>
      </p:sp>
      <p:sp>
        <p:nvSpPr>
          <p:cNvPr id="10" name="Rectangle 9"/>
          <p:cNvSpPr/>
          <p:nvPr/>
        </p:nvSpPr>
        <p:spPr>
          <a:xfrm>
            <a:off x="4650508" y="3873728"/>
            <a:ext cx="369524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∑</a:t>
            </a:r>
            <a:r>
              <a:rPr lang="en-US" sz="2400" dirty="0"/>
              <a:t>(0,0,.21*.9*.4.,0,0) = .0756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605999" y="4533250"/>
            <a:ext cx="362996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P(N|D)*P(</a:t>
            </a:r>
            <a:r>
              <a:rPr lang="en-US" sz="2400" dirty="0" err="1"/>
              <a:t>doctor|N</a:t>
            </a:r>
            <a:r>
              <a:rPr lang="en-US" sz="2400" dirty="0"/>
              <a:t>) = .9*.4</a:t>
            </a:r>
          </a:p>
        </p:txBody>
      </p:sp>
      <p:sp>
        <p:nvSpPr>
          <p:cNvPr id="13" name="Rectangle 12"/>
          <p:cNvSpPr/>
          <p:nvPr/>
        </p:nvSpPr>
        <p:spPr>
          <a:xfrm>
            <a:off x="795799" y="5688787"/>
            <a:ext cx="507678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9427029" y="4764082"/>
            <a:ext cx="507678" cy="37710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63519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Table 21"/>
          <p:cNvGraphicFramePr>
            <a:graphicFrameLocks noGrp="1"/>
          </p:cNvGraphicFramePr>
          <p:nvPr>
            <p:extLst/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70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60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25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154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950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96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/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50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901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4822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1</a:t>
                      </a:r>
                      <a:r>
                        <a:rPr lang="en-US" baseline="0" dirty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2</a:t>
                      </a:r>
                      <a:r>
                        <a:rPr lang="en-US" baseline="0" dirty="0"/>
                        <a:t>=doctor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3</a:t>
                      </a:r>
                      <a:r>
                        <a:rPr lang="en-US" baseline="0" dirty="0"/>
                        <a:t>=is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4</a:t>
                      </a:r>
                      <a:r>
                        <a:rPr lang="en-US" baseline="0" dirty="0"/>
                        <a:t>=in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.001512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.00021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9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89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241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 dirty="0"/>
              <a:t>Third Column, Viterbi</a:t>
            </a:r>
          </a:p>
        </p:txBody>
      </p:sp>
      <p:sp>
        <p:nvSpPr>
          <p:cNvPr id="10" name="Rectangle 9"/>
          <p:cNvSpPr/>
          <p:nvPr/>
        </p:nvSpPr>
        <p:spPr>
          <a:xfrm>
            <a:off x="3531853" y="3403302"/>
            <a:ext cx="538955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v[</a:t>
            </a:r>
            <a:r>
              <a:rPr lang="en-US" sz="2400" dirty="0" err="1"/>
              <a:t>N,is</a:t>
            </a:r>
            <a:r>
              <a:rPr lang="en-US" sz="2400" dirty="0"/>
              <a:t>] = </a:t>
            </a:r>
            <a:r>
              <a:rPr lang="en-US" sz="2400" dirty="0" err="1"/>
              <a:t>max</a:t>
            </a:r>
            <a:r>
              <a:rPr lang="en-US" sz="2400" baseline="-25000" dirty="0" err="1"/>
              <a:t>t</a:t>
            </a:r>
            <a:r>
              <a:rPr lang="en-US" sz="2400" baseline="-25000" dirty="0"/>
              <a:t>'</a:t>
            </a:r>
            <a:r>
              <a:rPr lang="en-US" sz="2400" dirty="0"/>
              <a:t> v[</a:t>
            </a:r>
            <a:r>
              <a:rPr lang="en-US" sz="2400" dirty="0" err="1"/>
              <a:t>t',doctor</a:t>
            </a:r>
            <a:r>
              <a:rPr lang="en-US" sz="2400" dirty="0"/>
              <a:t>]*P(</a:t>
            </a:r>
            <a:r>
              <a:rPr lang="en-US" sz="2400" dirty="0" err="1"/>
              <a:t>N|t</a:t>
            </a:r>
            <a:r>
              <a:rPr lang="en-US" sz="2400" dirty="0"/>
              <a:t>')*P(</a:t>
            </a:r>
            <a:r>
              <a:rPr lang="en-US" sz="2400" dirty="0" err="1"/>
              <a:t>is|N</a:t>
            </a:r>
            <a:r>
              <a:rPr lang="en-US" sz="2400" dirty="0"/>
              <a:t>)</a:t>
            </a:r>
          </a:p>
        </p:txBody>
      </p:sp>
      <p:sp>
        <p:nvSpPr>
          <p:cNvPr id="19" name="Rectangle 18"/>
          <p:cNvSpPr/>
          <p:nvPr/>
        </p:nvSpPr>
        <p:spPr>
          <a:xfrm>
            <a:off x="4517311" y="3890283"/>
            <a:ext cx="32335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.0756 * .2 * .1 = .001512</a:t>
            </a:r>
          </a:p>
        </p:txBody>
      </p:sp>
      <p:sp>
        <p:nvSpPr>
          <p:cNvPr id="20" name="Rectangle 19"/>
          <p:cNvSpPr/>
          <p:nvPr/>
        </p:nvSpPr>
        <p:spPr>
          <a:xfrm>
            <a:off x="4517311" y="4547509"/>
            <a:ext cx="354456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.00021 * .3 * .1 = .0000063</a:t>
            </a:r>
          </a:p>
        </p:txBody>
      </p:sp>
      <p:sp>
        <p:nvSpPr>
          <p:cNvPr id="21" name="Rectangle 20"/>
          <p:cNvSpPr/>
          <p:nvPr/>
        </p:nvSpPr>
        <p:spPr>
          <a:xfrm>
            <a:off x="5406774" y="5125447"/>
            <a:ext cx="176683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0* .9 * .1 = 0</a:t>
            </a:r>
          </a:p>
        </p:txBody>
      </p:sp>
    </p:spTree>
    <p:extLst>
      <p:ext uri="{BB962C8B-B14F-4D97-AF65-F5344CB8AC3E}">
        <p14:creationId xmlns:p14="http://schemas.microsoft.com/office/powerpoint/2010/main" val="5447955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Table 21"/>
          <p:cNvGraphicFramePr>
            <a:graphicFrameLocks noGrp="1"/>
          </p:cNvGraphicFramePr>
          <p:nvPr>
            <p:extLst/>
          </p:nvPr>
        </p:nvGraphicFramePr>
        <p:xfrm>
          <a:off x="159657" y="4191845"/>
          <a:ext cx="413657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6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70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660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25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154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950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9668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&lt;s&gt;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5582622"/>
              </p:ext>
            </p:extLst>
          </p:nvPr>
        </p:nvGraphicFramePr>
        <p:xfrm>
          <a:off x="3026229" y="1038981"/>
          <a:ext cx="6400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5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4631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8888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4822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1</a:t>
                      </a:r>
                      <a:r>
                        <a:rPr lang="en-US" baseline="0" dirty="0"/>
                        <a:t>=the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2</a:t>
                      </a:r>
                      <a:r>
                        <a:rPr lang="en-US" baseline="0" dirty="0"/>
                        <a:t>=doctor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3</a:t>
                      </a:r>
                      <a:r>
                        <a:rPr lang="en-US" baseline="0" dirty="0"/>
                        <a:t>=is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</a:t>
                      </a:r>
                      <a:r>
                        <a:rPr lang="en-US" baseline="-25000" dirty="0"/>
                        <a:t>4</a:t>
                      </a:r>
                      <a:r>
                        <a:rPr lang="en-US" baseline="0" dirty="0"/>
                        <a:t>=in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&lt;/s&gt;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.0015183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.00021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8694057" y="4377265"/>
          <a:ext cx="320765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37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99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89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241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T-&gt;W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272143" y="-230248"/>
            <a:ext cx="10515600" cy="1325563"/>
          </a:xfrm>
        </p:spPr>
        <p:txBody>
          <a:bodyPr/>
          <a:lstStyle/>
          <a:p>
            <a:r>
              <a:rPr lang="en-US" dirty="0"/>
              <a:t>Third Column, Forward</a:t>
            </a:r>
          </a:p>
        </p:txBody>
      </p:sp>
      <p:sp>
        <p:nvSpPr>
          <p:cNvPr id="10" name="Rectangle 9"/>
          <p:cNvSpPr/>
          <p:nvPr/>
        </p:nvSpPr>
        <p:spPr>
          <a:xfrm>
            <a:off x="3531853" y="3403302"/>
            <a:ext cx="501175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v[</a:t>
            </a:r>
            <a:r>
              <a:rPr lang="en-US" sz="2400" dirty="0" err="1"/>
              <a:t>N,is</a:t>
            </a:r>
            <a:r>
              <a:rPr lang="en-US" sz="2400" dirty="0"/>
              <a:t>] = </a:t>
            </a:r>
            <a:r>
              <a:rPr lang="en-US" sz="2400" dirty="0">
                <a:solidFill>
                  <a:srgbClr val="FF0000"/>
                </a:solidFill>
              </a:rPr>
              <a:t>∑</a:t>
            </a:r>
            <a:r>
              <a:rPr lang="en-US" sz="2400" baseline="-25000" dirty="0">
                <a:solidFill>
                  <a:srgbClr val="FF0000"/>
                </a:solidFill>
              </a:rPr>
              <a:t>t'</a:t>
            </a:r>
            <a:r>
              <a:rPr lang="en-US" sz="2400" dirty="0"/>
              <a:t> v[</a:t>
            </a:r>
            <a:r>
              <a:rPr lang="en-US" sz="2400" dirty="0" err="1"/>
              <a:t>t',doctor</a:t>
            </a:r>
            <a:r>
              <a:rPr lang="en-US" sz="2400" dirty="0"/>
              <a:t>]*P(</a:t>
            </a:r>
            <a:r>
              <a:rPr lang="en-US" sz="2400" dirty="0" err="1"/>
              <a:t>N|t</a:t>
            </a:r>
            <a:r>
              <a:rPr lang="en-US" sz="2400" dirty="0"/>
              <a:t>')*P(</a:t>
            </a:r>
            <a:r>
              <a:rPr lang="en-US" sz="2400" dirty="0" err="1"/>
              <a:t>is|N</a:t>
            </a:r>
            <a:r>
              <a:rPr lang="en-US" sz="2400" dirty="0"/>
              <a:t>)</a:t>
            </a:r>
          </a:p>
        </p:txBody>
      </p:sp>
      <p:sp>
        <p:nvSpPr>
          <p:cNvPr id="19" name="Rectangle 18"/>
          <p:cNvSpPr/>
          <p:nvPr/>
        </p:nvSpPr>
        <p:spPr>
          <a:xfrm>
            <a:off x="4515631" y="3864967"/>
            <a:ext cx="32335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.0756 * .2 * .1 = .001512</a:t>
            </a:r>
          </a:p>
        </p:txBody>
      </p:sp>
      <p:sp>
        <p:nvSpPr>
          <p:cNvPr id="20" name="Rectangle 19"/>
          <p:cNvSpPr/>
          <p:nvPr/>
        </p:nvSpPr>
        <p:spPr>
          <a:xfrm>
            <a:off x="4517311" y="4547509"/>
            <a:ext cx="354456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.00021 * .3 * .1 = .0000063</a:t>
            </a:r>
          </a:p>
        </p:txBody>
      </p:sp>
      <p:sp>
        <p:nvSpPr>
          <p:cNvPr id="21" name="Rectangle 20"/>
          <p:cNvSpPr/>
          <p:nvPr/>
        </p:nvSpPr>
        <p:spPr>
          <a:xfrm>
            <a:off x="5406774" y="5125447"/>
            <a:ext cx="176683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0* .9 * .1 = 0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678017" y="4284499"/>
            <a:ext cx="565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686550" y="5151707"/>
            <a:ext cx="565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26" name="Rectangle 25"/>
          <p:cNvSpPr/>
          <p:nvPr/>
        </p:nvSpPr>
        <p:spPr>
          <a:xfrm>
            <a:off x="4728312" y="5729645"/>
            <a:ext cx="157286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= .0015183</a:t>
            </a:r>
          </a:p>
        </p:txBody>
      </p:sp>
    </p:spTree>
    <p:extLst>
      <p:ext uri="{BB962C8B-B14F-4D97-AF65-F5344CB8AC3E}">
        <p14:creationId xmlns:p14="http://schemas.microsoft.com/office/powerpoint/2010/main" val="144298538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Part-of-speech tagging is a sequence labeling task</a:t>
            </a:r>
          </a:p>
          <a:p>
            <a:r>
              <a:rPr lang="en-US" dirty="0"/>
              <a:t>HMM: A generative model of sentences using hidden state sequence</a:t>
            </a:r>
          </a:p>
          <a:p>
            <a:r>
              <a:rPr lang="en-US" dirty="0"/>
              <a:t>HMM uses two sources of information to resolve ambiguity</a:t>
            </a:r>
          </a:p>
          <a:p>
            <a:pPr lvl="1"/>
            <a:r>
              <a:rPr lang="en-US" dirty="0"/>
              <a:t>The words themselves</a:t>
            </a:r>
          </a:p>
          <a:p>
            <a:pPr lvl="1"/>
            <a:r>
              <a:rPr lang="en-US" dirty="0"/>
              <a:t>The tags of nearby words</a:t>
            </a:r>
          </a:p>
          <a:p>
            <a:r>
              <a:rPr lang="en-US" dirty="0"/>
              <a:t>Can be viewed as a probabilistic FSM</a:t>
            </a:r>
          </a:p>
          <a:p>
            <a:r>
              <a:rPr lang="en-US" dirty="0"/>
              <a:t>Algorithms for computing probability efficiently:</a:t>
            </a:r>
          </a:p>
          <a:p>
            <a:r>
              <a:rPr lang="en-US" dirty="0"/>
              <a:t>Greedy tagging: Fast but suboptimal</a:t>
            </a:r>
          </a:p>
          <a:p>
            <a:r>
              <a:rPr lang="en-US" dirty="0"/>
              <a:t>Dynamic Programming algorithms to compute</a:t>
            </a:r>
          </a:p>
          <a:p>
            <a:pPr lvl="1"/>
            <a:r>
              <a:rPr lang="en-US" dirty="0"/>
              <a:t>Best tag sequence given words: </a:t>
            </a:r>
            <a:r>
              <a:rPr lang="en-US" u="sng" dirty="0"/>
              <a:t>Viterbi algorithm</a:t>
            </a:r>
            <a:endParaRPr lang="en-US" dirty="0"/>
          </a:p>
          <a:p>
            <a:pPr lvl="1"/>
            <a:r>
              <a:rPr lang="en-US" dirty="0"/>
              <a:t>Likelihood of corpus: </a:t>
            </a:r>
            <a:r>
              <a:rPr lang="en-US" u="sng" dirty="0"/>
              <a:t>Forward algorithm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5338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Sequence Labeling: Key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all of these, deciding the correct label depends on</a:t>
            </a:r>
          </a:p>
          <a:p>
            <a:pPr lvl="1"/>
            <a:r>
              <a:rPr lang="en-US" dirty="0"/>
              <a:t>The word to be labeled</a:t>
            </a:r>
          </a:p>
          <a:p>
            <a:pPr lvl="2"/>
            <a:r>
              <a:rPr lang="en-US" dirty="0"/>
              <a:t>NER: </a:t>
            </a:r>
            <a:r>
              <a:rPr lang="en-US" b="1" dirty="0"/>
              <a:t>Smith</a:t>
            </a:r>
            <a:r>
              <a:rPr lang="en-US" dirty="0"/>
              <a:t> is probably a person</a:t>
            </a:r>
          </a:p>
          <a:p>
            <a:pPr lvl="2"/>
            <a:r>
              <a:rPr lang="en-US" dirty="0"/>
              <a:t>POS: </a:t>
            </a:r>
            <a:r>
              <a:rPr lang="en-US" b="1" dirty="0"/>
              <a:t>chair</a:t>
            </a:r>
            <a:r>
              <a:rPr lang="en-US" dirty="0"/>
              <a:t> is probably a noun</a:t>
            </a:r>
          </a:p>
          <a:p>
            <a:pPr lvl="1"/>
            <a:r>
              <a:rPr lang="en-US" dirty="0"/>
              <a:t>The labels of surrounding words</a:t>
            </a:r>
          </a:p>
          <a:p>
            <a:pPr lvl="2"/>
            <a:r>
              <a:rPr lang="en-US" dirty="0"/>
              <a:t>NER: if following word is an organization (e.g. </a:t>
            </a:r>
            <a:r>
              <a:rPr lang="en-US" b="1" dirty="0"/>
              <a:t>Corp.</a:t>
            </a:r>
            <a:r>
              <a:rPr lang="en-US" dirty="0"/>
              <a:t>), then this word is more likely to be an organization</a:t>
            </a:r>
          </a:p>
          <a:p>
            <a:pPr lvl="2"/>
            <a:r>
              <a:rPr lang="en-US" dirty="0"/>
              <a:t>POS: if preceding word is a modal verb (e.g. </a:t>
            </a:r>
            <a:r>
              <a:rPr lang="en-US" b="1" dirty="0"/>
              <a:t>will</a:t>
            </a:r>
            <a:r>
              <a:rPr lang="en-US" dirty="0"/>
              <a:t>), then this word is more likely to be a verb</a:t>
            </a:r>
          </a:p>
          <a:p>
            <a:r>
              <a:rPr lang="en-US" dirty="0"/>
              <a:t>HMM combines these sources probabilistically</a:t>
            </a:r>
          </a:p>
        </p:txBody>
      </p:sp>
    </p:spTree>
    <p:extLst>
      <p:ext uri="{BB962C8B-B14F-4D97-AF65-F5344CB8AC3E}">
        <p14:creationId xmlns:p14="http://schemas.microsoft.com/office/powerpoint/2010/main" val="1697757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Parts of Speech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class words ("content words")</a:t>
            </a:r>
          </a:p>
          <a:p>
            <a:pPr lvl="1"/>
            <a:r>
              <a:rPr lang="en-US" dirty="0"/>
              <a:t>nouns, verbs, adjectives, adverbs</a:t>
            </a:r>
          </a:p>
          <a:p>
            <a:pPr lvl="1"/>
            <a:r>
              <a:rPr lang="en-US" dirty="0"/>
              <a:t>mostly content-bearing. refer to objects, actions, features in the world</a:t>
            </a:r>
          </a:p>
          <a:p>
            <a:pPr lvl="1"/>
            <a:r>
              <a:rPr lang="en-US" i="1" dirty="0"/>
              <a:t>open class</a:t>
            </a:r>
            <a:r>
              <a:rPr lang="en-US" dirty="0"/>
              <a:t> = there is no limit to what they are or can describe so new ones are added all the time (</a:t>
            </a:r>
            <a:r>
              <a:rPr lang="en-US" b="1" dirty="0"/>
              <a:t>email</a:t>
            </a:r>
            <a:r>
              <a:rPr lang="en-US" dirty="0"/>
              <a:t>, </a:t>
            </a:r>
            <a:r>
              <a:rPr lang="en-US" b="1" dirty="0"/>
              <a:t>website</a:t>
            </a:r>
            <a:r>
              <a:rPr lang="en-US" dirty="0"/>
              <a:t>, </a:t>
            </a:r>
            <a:r>
              <a:rPr lang="en-US" b="1" dirty="0"/>
              <a:t>defenestrate</a:t>
            </a:r>
            <a:r>
              <a:rPr lang="en-US" dirty="0"/>
              <a:t>)</a:t>
            </a:r>
          </a:p>
          <a:p>
            <a:r>
              <a:rPr lang="en-US" dirty="0"/>
              <a:t>Closed class words ("function words")</a:t>
            </a:r>
          </a:p>
          <a:p>
            <a:pPr lvl="1"/>
            <a:r>
              <a:rPr lang="en-US" dirty="0"/>
              <a:t>pronouns, determiners, prepositions, connectives</a:t>
            </a:r>
          </a:p>
          <a:p>
            <a:pPr lvl="1"/>
            <a:r>
              <a:rPr lang="en-US" dirty="0"/>
              <a:t>there are a limited number of these</a:t>
            </a:r>
          </a:p>
          <a:p>
            <a:pPr lvl="1"/>
            <a:r>
              <a:rPr lang="en-US" dirty="0"/>
              <a:t>mostly functional: to tie the concepts of a sentence together</a:t>
            </a:r>
          </a:p>
        </p:txBody>
      </p:sp>
    </p:spTree>
    <p:extLst>
      <p:ext uri="{BB962C8B-B14F-4D97-AF65-F5344CB8AC3E}">
        <p14:creationId xmlns:p14="http://schemas.microsoft.com/office/powerpoint/2010/main" val="898077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Many Parts of Speech Are There?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Linguistic and practical considerations</a:t>
            </a:r>
          </a:p>
          <a:p>
            <a:r>
              <a:rPr lang="en-US" dirty="0"/>
              <a:t>If we're being empirical (we are), corpus annotators decide</a:t>
            </a:r>
          </a:p>
          <a:p>
            <a:pPr lvl="1"/>
            <a:r>
              <a:rPr lang="en-US" dirty="0"/>
              <a:t>proper nouns vs common nouns?</a:t>
            </a:r>
          </a:p>
          <a:p>
            <a:pPr lvl="1"/>
            <a:r>
              <a:rPr lang="en-US" dirty="0" err="1"/>
              <a:t>singluar</a:t>
            </a:r>
            <a:r>
              <a:rPr lang="en-US" dirty="0"/>
              <a:t> vs plural nouns?</a:t>
            </a:r>
          </a:p>
          <a:p>
            <a:pPr lvl="1"/>
            <a:r>
              <a:rPr lang="en-US" dirty="0"/>
              <a:t>past and present tense verbs?</a:t>
            </a:r>
          </a:p>
          <a:p>
            <a:pPr lvl="1"/>
            <a:r>
              <a:rPr lang="en-US" dirty="0"/>
              <a:t>auxiliary and main verbs?</a:t>
            </a:r>
          </a:p>
          <a:p>
            <a:r>
              <a:rPr lang="en-US" dirty="0"/>
              <a:t>Commonly used tag sets for English usually have 40-100 tag types. The Penn Treebank has 45 tags.</a:t>
            </a:r>
          </a:p>
        </p:txBody>
      </p:sp>
    </p:spTree>
    <p:extLst>
      <p:ext uri="{BB962C8B-B14F-4D97-AF65-F5344CB8AC3E}">
        <p14:creationId xmlns:p14="http://schemas.microsoft.com/office/powerpoint/2010/main" val="1245737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4715" y="213300"/>
            <a:ext cx="7135900" cy="643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2786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7762</TotalTime>
  <Words>6468</Words>
  <Application>Microsoft Macintosh PowerPoint</Application>
  <PresentationFormat>Widescreen</PresentationFormat>
  <Paragraphs>2262</Paragraphs>
  <Slides>54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60" baseType="lpstr">
      <vt:lpstr>Arial</vt:lpstr>
      <vt:lpstr>Calibri</vt:lpstr>
      <vt:lpstr>Calibri Light</vt:lpstr>
      <vt:lpstr>Cambria Math</vt:lpstr>
      <vt:lpstr>Mangal</vt:lpstr>
      <vt:lpstr>Office Theme</vt:lpstr>
      <vt:lpstr>Lecture 6: POS Tags and HMMs </vt:lpstr>
      <vt:lpstr>Reminders</vt:lpstr>
      <vt:lpstr>What is Part of Speech (POS) Tagging?</vt:lpstr>
      <vt:lpstr>Why do we care about POS tagging?</vt:lpstr>
      <vt:lpstr>Other sequence labeling tasks</vt:lpstr>
      <vt:lpstr>Sequence Labeling: Key Features</vt:lpstr>
      <vt:lpstr>Parts of Speech</vt:lpstr>
      <vt:lpstr>How Many Parts of Speech Are There?</vt:lpstr>
      <vt:lpstr>PowerPoint Presentation</vt:lpstr>
      <vt:lpstr>POS Tags in other languages</vt:lpstr>
      <vt:lpstr>Why is POS tagging hard?</vt:lpstr>
      <vt:lpstr>Relevant knowledge for POS tagging</vt:lpstr>
      <vt:lpstr>A Probabilistic Model for Tagging</vt:lpstr>
      <vt:lpstr>Simplifying Assumptions</vt:lpstr>
      <vt:lpstr>Quiz 1</vt:lpstr>
      <vt:lpstr>Connection to Probabilistic FSA</vt:lpstr>
      <vt:lpstr>Example Transition Probabilities</vt:lpstr>
      <vt:lpstr>Example Transition Probabilities</vt:lpstr>
      <vt:lpstr>Connection to Probabilistic FST </vt:lpstr>
      <vt:lpstr>Example Emission Probabilities</vt:lpstr>
      <vt:lpstr>What can we do with this model?</vt:lpstr>
      <vt:lpstr>How to tag an unlabeled sequence?</vt:lpstr>
      <vt:lpstr>Greedy Algorithm</vt:lpstr>
      <vt:lpstr>Greedy Algorithm</vt:lpstr>
      <vt:lpstr>The Viterbi Algorithm</vt:lpstr>
      <vt:lpstr>Viterbi as a Decoder</vt:lpstr>
      <vt:lpstr>Viterbi Intuition</vt:lpstr>
      <vt:lpstr>Viterbi Intuition</vt:lpstr>
      <vt:lpstr>Viterbi High-Level Picture</vt:lpstr>
      <vt:lpstr>Quiz 2</vt:lpstr>
      <vt:lpstr>Viterbi Algorithm</vt:lpstr>
      <vt:lpstr>Example</vt:lpstr>
      <vt:lpstr>Example</vt:lpstr>
      <vt:lpstr>Filling in the First Column</vt:lpstr>
      <vt:lpstr>Second Column</vt:lpstr>
      <vt:lpstr>Second Column</vt:lpstr>
      <vt:lpstr>Second Column</vt:lpstr>
      <vt:lpstr>Second Column</vt:lpstr>
      <vt:lpstr>Third Column</vt:lpstr>
      <vt:lpstr>Third Column</vt:lpstr>
      <vt:lpstr>Fourth Column</vt:lpstr>
      <vt:lpstr>Fourth Column</vt:lpstr>
      <vt:lpstr>End of sentence</vt:lpstr>
      <vt:lpstr>Completed Chart</vt:lpstr>
      <vt:lpstr>Following the Backtraces</vt:lpstr>
      <vt:lpstr>Quiz 3</vt:lpstr>
      <vt:lpstr>Do Transition and Emission Probabilities Need Smoothing?</vt:lpstr>
      <vt:lpstr>Higher-Order HMMs</vt:lpstr>
      <vt:lpstr>What Else Can we do?</vt:lpstr>
      <vt:lpstr>Second Column, Viterbi Algorithm</vt:lpstr>
      <vt:lpstr>Second Column, Forward Algorithm</vt:lpstr>
      <vt:lpstr>Third Column, Viterbi</vt:lpstr>
      <vt:lpstr>Third Column, Forward</vt:lpstr>
      <vt:lpstr>Summary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6: POS Tags and HMMs </dc:title>
  <dc:creator>Jonathan May</dc:creator>
  <cp:lastModifiedBy>Jonathan May</cp:lastModifiedBy>
  <cp:revision>88</cp:revision>
  <cp:lastPrinted>2017-09-08T05:04:09Z</cp:lastPrinted>
  <dcterms:created xsi:type="dcterms:W3CDTF">2017-09-01T04:08:09Z</dcterms:created>
  <dcterms:modified xsi:type="dcterms:W3CDTF">2018-08-28T00:08:53Z</dcterms:modified>
</cp:coreProperties>
</file>

<file path=docProps/thumbnail.jpeg>
</file>